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98" r:id="rId4"/>
    <p:sldId id="295" r:id="rId5"/>
    <p:sldId id="299" r:id="rId6"/>
    <p:sldId id="300" r:id="rId7"/>
    <p:sldId id="296" r:id="rId8"/>
    <p:sldId id="297" r:id="rId9"/>
    <p:sldId id="265" r:id="rId10"/>
    <p:sldId id="267" r:id="rId11"/>
    <p:sldId id="292" r:id="rId12"/>
    <p:sldId id="293" r:id="rId13"/>
    <p:sldId id="301" r:id="rId14"/>
    <p:sldId id="269" r:id="rId15"/>
    <p:sldId id="263" r:id="rId16"/>
    <p:sldId id="302" r:id="rId17"/>
    <p:sldId id="303" r:id="rId18"/>
    <p:sldId id="278" r:id="rId19"/>
    <p:sldId id="283" r:id="rId20"/>
    <p:sldId id="284" r:id="rId21"/>
    <p:sldId id="285" r:id="rId22"/>
    <p:sldId id="274" r:id="rId23"/>
    <p:sldId id="280" r:id="rId24"/>
    <p:sldId id="275" r:id="rId25"/>
    <p:sldId id="279" r:id="rId26"/>
    <p:sldId id="276" r:id="rId27"/>
    <p:sldId id="277" r:id="rId28"/>
    <p:sldId id="281" r:id="rId29"/>
    <p:sldId id="282" r:id="rId30"/>
    <p:sldId id="287" r:id="rId31"/>
    <p:sldId id="288" r:id="rId32"/>
    <p:sldId id="291" r:id="rId33"/>
    <p:sldId id="290" r:id="rId34"/>
    <p:sldId id="289" r:id="rId35"/>
  </p:sldIdLst>
  <p:sldSz cx="12192000" cy="6858000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BDD"/>
    <a:srgbClr val="A5EBD5"/>
    <a:srgbClr val="3AAE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20AFE8-EC20-44A4-BB11-06C94AEEF81C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5" y="4784725"/>
            <a:ext cx="5408613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E0A308-B2A9-4D1A-B4A5-46A975C03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583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CA9BC-5DF3-42EF-B073-6FE6E8A16D6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4399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9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F6D2750-77B2-4E69-B66C-16B56A0DC003}" type="slidenum">
              <a:rPr lang="ru-RU" altLang="ru-RU" sz="1200">
                <a:solidFill>
                  <a:srgbClr val="000000"/>
                </a:solidFill>
                <a:cs typeface="Lucida Sans Unicode" panose="020B0602030504020204" pitchFamily="34" charset="0"/>
              </a:rPr>
              <a:pPr eaLnBrk="1" hangingPunct="1"/>
              <a:t>6</a:t>
            </a:fld>
            <a:endParaRPr lang="ru-RU" altLang="ru-RU" sz="1200">
              <a:solidFill>
                <a:srgbClr val="000000"/>
              </a:solidFill>
              <a:cs typeface="Lucida Sans Unicode" panose="020B0602030504020204" pitchFamily="34" charset="0"/>
            </a:endParaRPr>
          </a:p>
        </p:txBody>
      </p:sp>
      <p:sp>
        <p:nvSpPr>
          <p:cNvPr id="3686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68300" y="677863"/>
            <a:ext cx="6121400" cy="3444875"/>
          </a:xfrm>
          <a:solidFill>
            <a:srgbClr val="FFFFFF"/>
          </a:solidFill>
          <a:ln/>
        </p:spPr>
      </p:sp>
      <p:sp>
        <p:nvSpPr>
          <p:cNvPr id="36868" name="Rectangle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470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9C8C31-463F-49A1-B91D-200720EF933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91344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4/25/2022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  <p:sldLayoutId id="214748366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hyperlink" Target="https://cozimp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wmf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3150" y="101600"/>
            <a:ext cx="5378450" cy="6656917"/>
          </a:xfrm>
          <a:prstGeom prst="rect">
            <a:avLst/>
          </a:prstGeom>
        </p:spPr>
      </p:pic>
      <p:pic>
        <p:nvPicPr>
          <p:cNvPr id="6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0" y="372916"/>
            <a:ext cx="2921000" cy="2789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9050" y="3328458"/>
            <a:ext cx="48641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i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ГБУЗ </a:t>
            </a:r>
            <a:r>
              <a:rPr lang="ru-RU" altLang="ru-RU" b="1" i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</a:t>
            </a:r>
            <a:r>
              <a:rPr lang="ru-RU" altLang="ru-RU" b="1" i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Центр общественного здоровья </a:t>
            </a:r>
            <a:br>
              <a:rPr lang="ru-RU" altLang="ru-RU" b="1" i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altLang="ru-RU" b="1" i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медицинской профилактики </a:t>
            </a:r>
            <a:r>
              <a:rPr lang="ru-RU" altLang="ru-RU" b="1" i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им.В.Р.Бояновой</a:t>
            </a:r>
            <a:r>
              <a:rPr lang="ru-RU" altLang="ru-RU" b="1" i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</a:t>
            </a:r>
            <a:r>
              <a:rPr lang="ru-RU" altLang="ru-RU" b="1" i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ru-RU" altLang="ru-RU" b="1" i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altLang="ru-RU" b="1" i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Минздрава Республики Бурятия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3254" y="4958834"/>
            <a:ext cx="4635692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 i="1" dirty="0">
                <a:solidFill>
                  <a:srgbClr val="0A706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</a:t>
            </a:r>
            <a:r>
              <a:rPr lang="ru-RU" altLang="ru-RU" sz="3200" b="1" i="1" dirty="0">
                <a:solidFill>
                  <a:srgbClr val="0A706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Я создаю </a:t>
            </a:r>
            <a:endParaRPr lang="ru-RU" altLang="ru-RU" sz="3200" b="1" i="1" dirty="0" smtClean="0">
              <a:solidFill>
                <a:srgbClr val="0A7064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 i="1" dirty="0" smtClean="0">
                <a:solidFill>
                  <a:srgbClr val="0A706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здоровое </a:t>
            </a:r>
            <a:r>
              <a:rPr lang="ru-RU" altLang="ru-RU" sz="3200" b="1" i="1" dirty="0">
                <a:solidFill>
                  <a:srgbClr val="0A706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общество</a:t>
            </a:r>
            <a:r>
              <a:rPr lang="ru-RU" altLang="ru-RU" sz="3200" b="1" i="1" dirty="0">
                <a:solidFill>
                  <a:srgbClr val="0A706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</a:t>
            </a:r>
            <a:endParaRPr lang="ru-RU" altLang="ru-RU" sz="3200" dirty="0">
              <a:solidFill>
                <a:srgbClr val="0A7064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44441" y="6019825"/>
            <a:ext cx="31189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i="1" dirty="0">
                <a:solidFill>
                  <a:srgbClr val="0A706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Корсун Елена </a:t>
            </a:r>
            <a:r>
              <a:rPr lang="ru-RU" altLang="ru-RU" sz="1200" b="1" i="1" dirty="0" smtClean="0">
                <a:solidFill>
                  <a:srgbClr val="0A706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Владиславовна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200" b="1" i="1" dirty="0" smtClean="0">
                <a:solidFill>
                  <a:srgbClr val="0A70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Врач по медицинской профилактике </a:t>
            </a:r>
            <a:endParaRPr lang="ru-RU" altLang="ru-RU" sz="1200" dirty="0">
              <a:solidFill>
                <a:srgbClr val="0A70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2744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5" y="368299"/>
            <a:ext cx="2162175" cy="19431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6466" y="-47598"/>
            <a:ext cx="7455958" cy="35781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511" y="3488267"/>
            <a:ext cx="7662747" cy="31326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1358" y="3771900"/>
            <a:ext cx="2162175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194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7466" y="592666"/>
            <a:ext cx="9550400" cy="490375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666" y="4244410"/>
            <a:ext cx="2853871" cy="2504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464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3621"/>
            <a:ext cx="2780595" cy="20854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5932" y="67734"/>
            <a:ext cx="8322149" cy="3016779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cxnSp>
        <p:nvCxnSpPr>
          <p:cNvPr id="5" name="Прямая соединительная линия 4"/>
          <p:cNvCxnSpPr/>
          <p:nvPr/>
        </p:nvCxnSpPr>
        <p:spPr>
          <a:xfrm flipV="1">
            <a:off x="795867" y="304801"/>
            <a:ext cx="1642533" cy="5418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6429" y="3510493"/>
            <a:ext cx="9180787" cy="3347507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800771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Корсун_Е_В\Desktop\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77900"/>
            <a:ext cx="10170757" cy="581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14300"/>
            <a:ext cx="8596668" cy="825500"/>
          </a:xfrm>
          <a:solidFill>
            <a:schemeClr val="accent2">
              <a:lumMod val="50000"/>
            </a:schemeClr>
          </a:solidFill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 по размеру умеренной порции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85378" y="4229100"/>
            <a:ext cx="247112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Белок – мясо, рыба </a:t>
            </a:r>
          </a:p>
          <a:p>
            <a:r>
              <a:rPr lang="ru-RU" dirty="0" smtClean="0"/>
              <a:t>творог, яйцо, птица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596668" y="4473664"/>
            <a:ext cx="1156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сладости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57469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4034431"/>
              </p:ext>
            </p:extLst>
          </p:nvPr>
        </p:nvGraphicFramePr>
        <p:xfrm>
          <a:off x="2628900" y="380998"/>
          <a:ext cx="9372601" cy="6324603"/>
        </p:xfrm>
        <a:graphic>
          <a:graphicData uri="http://schemas.openxmlformats.org/drawingml/2006/table">
            <a:tbl>
              <a:tblPr firstRow="1" firstCol="1" bandRow="1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7643475">
                  <a:extLst>
                    <a:ext uri="{9D8B030D-6E8A-4147-A177-3AD203B41FA5}">
                      <a16:colId xmlns:a16="http://schemas.microsoft.com/office/drawing/2014/main" val="2085242144"/>
                    </a:ext>
                  </a:extLst>
                </a:gridCol>
                <a:gridCol w="505561">
                  <a:extLst>
                    <a:ext uri="{9D8B030D-6E8A-4147-A177-3AD203B41FA5}">
                      <a16:colId xmlns:a16="http://schemas.microsoft.com/office/drawing/2014/main" val="3658745710"/>
                    </a:ext>
                  </a:extLst>
                </a:gridCol>
                <a:gridCol w="530660">
                  <a:extLst>
                    <a:ext uri="{9D8B030D-6E8A-4147-A177-3AD203B41FA5}">
                      <a16:colId xmlns:a16="http://schemas.microsoft.com/office/drawing/2014/main" val="710035068"/>
                    </a:ext>
                  </a:extLst>
                </a:gridCol>
                <a:gridCol w="692905">
                  <a:extLst>
                    <a:ext uri="{9D8B030D-6E8A-4147-A177-3AD203B41FA5}">
                      <a16:colId xmlns:a16="http://schemas.microsoft.com/office/drawing/2014/main" val="721638524"/>
                    </a:ext>
                  </a:extLst>
                </a:gridCol>
              </a:tblGrid>
              <a:tr h="558216">
                <a:tc>
                  <a:txBody>
                    <a:bodyPr/>
                    <a:lstStyle/>
                    <a:p>
                      <a:pPr marL="685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Пищевые привычки</a:t>
                      </a:r>
                      <a:endParaRPr lang="ru-RU" sz="2800" b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НЕТ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знаю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31171082"/>
                  </a:ext>
                </a:extLst>
              </a:tr>
              <a:tr h="63796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Питьевой режим доступен, соблюдаю, равномерный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⁗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⁗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71313110"/>
                  </a:ext>
                </a:extLst>
              </a:tr>
              <a:tr h="49918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Свежие 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овощи, зелень ем без ограничения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ежедневно ( 200г)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⁗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40459282"/>
                  </a:ext>
                </a:extLst>
              </a:tr>
              <a:tr h="103251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Ежедневно 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обогащаю рацион ягодами, фруктами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,( 200г) или сухофруктами ( 40-60г)</a:t>
                      </a:r>
                      <a:endParaRPr lang="ru-RU" sz="1600" b="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орехами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семенами(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20-50г),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⁗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35617020"/>
                  </a:ext>
                </a:extLst>
              </a:tr>
              <a:tr h="1032513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Умеренно 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употребляю крахмалы (злаки, хлеб, макароны, картофель).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⁗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92300975"/>
                  </a:ext>
                </a:extLst>
              </a:tr>
              <a:tr h="1032513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Ограничиваю 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жиры. Редко и мало ем  сладости, пирожные, печенье, вафли, булки, чипсы,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кириешки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попкорн.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⁗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46222150"/>
                  </a:ext>
                </a:extLst>
              </a:tr>
              <a:tr h="1032513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 Использую 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йодированную соль, морепродукты для профилактики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йоддефицита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⁗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87842967"/>
                  </a:ext>
                </a:extLst>
              </a:tr>
              <a:tr h="49918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 Есть 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возможность соблюдать режим питания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⁗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39121101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50" y="134937"/>
            <a:ext cx="2419350" cy="191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3452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300" y="1061308"/>
            <a:ext cx="11379200" cy="35915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indent="-342900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Ответы Да соответствуют принципам здорового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питания</a:t>
            </a:r>
          </a:p>
          <a:p>
            <a:pPr marL="457200">
              <a:lnSpc>
                <a:spcPct val="115000"/>
              </a:lnSpc>
            </a:pP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⁗ Штрих»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соответствуют принципам здорового питания (зона риска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endParaRPr lang="ru-RU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indent="-34290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Буква «Д» означает, что вам стоит пройти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диспансеризацию или обследование в центре здоровья, получить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консультацию терапевта .</a:t>
            </a:r>
            <a:endParaRPr lang="ru-RU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 даст вам возможность 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провести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коррекцию питания в своей семье и уменьшить риск развития ХНИЗ.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" y="4919008"/>
            <a:ext cx="10972800" cy="1938992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ru-RU" sz="4000" dirty="0" smtClean="0">
              <a:solidFill>
                <a:schemeClr val="bg1"/>
              </a:solidFill>
              <a:latin typeface="Ubuntu"/>
            </a:endParaRPr>
          </a:p>
          <a:p>
            <a:pPr algn="ctr"/>
            <a:r>
              <a:rPr lang="ru-RU" sz="4000" dirty="0" smtClean="0">
                <a:solidFill>
                  <a:schemeClr val="bg1"/>
                </a:solidFill>
                <a:latin typeface="Ubuntu"/>
              </a:rPr>
              <a:t>Записаться на прием в  Центр здоровья</a:t>
            </a:r>
          </a:p>
          <a:p>
            <a:pPr algn="ctr"/>
            <a:r>
              <a:rPr lang="ru-RU" sz="4000" dirty="0" smtClean="0">
                <a:solidFill>
                  <a:schemeClr val="bg1"/>
                </a:solidFill>
              </a:rPr>
              <a:t>377-300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1600" y="107864"/>
            <a:ext cx="8981902" cy="730336"/>
          </a:xfrm>
          <a:solidFill>
            <a:schemeClr val="accent2">
              <a:lumMod val="5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Интерпретация </a:t>
            </a:r>
            <a:r>
              <a:rPr lang="ru-RU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теста:</a:t>
            </a:r>
            <a:r>
              <a:rPr lang="ru-RU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6358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434" y="0"/>
            <a:ext cx="10282766" cy="812800"/>
          </a:xfrm>
          <a:solidFill>
            <a:schemeClr val="accent2">
              <a:lumMod val="50000"/>
            </a:schemeClr>
          </a:solidFill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Азбука стройности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4934" y="1055689"/>
            <a:ext cx="8873066" cy="5078411"/>
          </a:xfrm>
        </p:spPr>
        <p:txBody>
          <a:bodyPr/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Изучить вопросы здорового питания самостоятельно или пройти обучение в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школе «Здорового питания»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Оценить свое пищевое поведение (работа с дневником питания)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Изменить свои пищевые привычки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Увеличить физическую нагрузку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Контролировать параметры своего тела ( купить весы, сантиметровую ленту.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7000" y="3952875"/>
            <a:ext cx="2043642" cy="19239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8663" y="788532"/>
            <a:ext cx="1441979" cy="31643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434" y="4586287"/>
            <a:ext cx="6743700" cy="218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9442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34" y="0"/>
            <a:ext cx="12048066" cy="812800"/>
          </a:xfrm>
          <a:solidFill>
            <a:schemeClr val="accent2">
              <a:lumMod val="5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Школа здорового питания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636" y="3683053"/>
            <a:ext cx="10562166" cy="1974618"/>
          </a:xfrm>
        </p:spPr>
        <p:txBody>
          <a:bodyPr>
            <a:normAutofit/>
          </a:bodyPr>
          <a:lstStyle/>
          <a:p>
            <a:r>
              <a:rPr lang="ru-RU" dirty="0"/>
              <a:t>Знакомимся с </a:t>
            </a:r>
            <a:r>
              <a:rPr lang="ru-RU" dirty="0" smtClean="0"/>
              <a:t>внутренним потенциалом  здоровья. Работаем с понятием  калорийность рациона. Обзор нутриентов. Составляем собственный баланс.  </a:t>
            </a:r>
          </a:p>
          <a:p>
            <a:r>
              <a:rPr lang="ru-RU" dirty="0" smtClean="0"/>
              <a:t>Как помочь пищеварению. Зачем, Когда, Что и  Сколько есть? Культура питания.</a:t>
            </a:r>
          </a:p>
          <a:p>
            <a:r>
              <a:rPr lang="ru-RU" dirty="0"/>
              <a:t>Еда , как </a:t>
            </a:r>
            <a:r>
              <a:rPr lang="ru-RU" dirty="0" smtClean="0"/>
              <a:t>лекарство. Что считать жидкостью. Выбор полезных продуктов. </a:t>
            </a:r>
          </a:p>
          <a:p>
            <a:r>
              <a:rPr lang="ru-RU" dirty="0" smtClean="0"/>
              <a:t>Понятие пищевой ценности.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96336" y="1053862"/>
            <a:ext cx="723476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400" dirty="0" smtClean="0"/>
              <a:t>онлайн школа « Здорового питания»</a:t>
            </a:r>
            <a:r>
              <a:rPr lang="en-US" sz="2400" dirty="0">
                <a:hlinkClick r:id="rId2"/>
              </a:rPr>
              <a:t> </a:t>
            </a:r>
            <a:r>
              <a:rPr lang="en-US" dirty="0">
                <a:hlinkClick r:id="rId2"/>
              </a:rPr>
              <a:t>https://cozimp.ru/</a:t>
            </a:r>
            <a:r>
              <a:rPr lang="ru-RU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1521" y="812800"/>
            <a:ext cx="2514600" cy="69532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9633" y="2480101"/>
            <a:ext cx="12162367" cy="1015663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</a:t>
            </a:r>
            <a: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офлайн школы здорового питания                  </a:t>
            </a:r>
          </a:p>
          <a:p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           8( 914) 983 23 75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9634" y="5657671"/>
            <a:ext cx="12221634" cy="1200329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Консультация врача диетолога  в центре здоровья </a:t>
            </a:r>
          </a:p>
          <a:p>
            <a:r>
              <a:rPr lang="ru-RU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377-300</a:t>
            </a:r>
            <a:endParaRPr lang="ru-RU" sz="36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8323" y="3495764"/>
            <a:ext cx="2109377" cy="2106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8130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7440969"/>
              </p:ext>
            </p:extLst>
          </p:nvPr>
        </p:nvGraphicFramePr>
        <p:xfrm>
          <a:off x="850902" y="571388"/>
          <a:ext cx="10007600" cy="6572115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21795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848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18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536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77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87865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Таблица калорийности продуктов ( на 100 грамм продуктов)</a:t>
                      </a:r>
                      <a:endParaRPr lang="ru-RU" sz="1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8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продукт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itchFamily="34" charset="0"/>
                          <a:cs typeface="Arial" pitchFamily="34" charset="0"/>
                        </a:rPr>
                        <a:t>ккал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продукт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itchFamily="34" charset="0"/>
                          <a:cs typeface="Arial" pitchFamily="34" charset="0"/>
                        </a:rPr>
                        <a:t>ккал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itchFamily="34" charset="0"/>
                          <a:cs typeface="Arial" pitchFamily="34" charset="0"/>
                        </a:rPr>
                        <a:t>продукт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itchFamily="34" charset="0"/>
                          <a:cs typeface="Arial" pitchFamily="34" charset="0"/>
                        </a:rPr>
                        <a:t>ккал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8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1.Крахмалсодержащие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Грибы свежие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25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Желток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itchFamily="34" charset="0"/>
                          <a:cs typeface="Arial" pitchFamily="34" charset="0"/>
                        </a:rPr>
                        <a:t>330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78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Сухари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390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Перец сладкий, лук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Белок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50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78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Баранки, сушки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300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itchFamily="34" charset="0"/>
                          <a:cs typeface="Arial" pitchFamily="34" charset="0"/>
                        </a:rPr>
                        <a:t>Салат листовой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19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6.Жиры , приправы</a:t>
                      </a:r>
                      <a:endParaRPr lang="ru-RU" sz="12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78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Булочка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280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Огурцы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Масло растительное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itchFamily="34" charset="0"/>
                          <a:cs typeface="Arial" pitchFamily="34" charset="0"/>
                        </a:rPr>
                        <a:t>900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78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Крупы, бобы зрелые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330-350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Томаты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Масло сливочное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itchFamily="34" charset="0"/>
                          <a:cs typeface="Arial" pitchFamily="34" charset="0"/>
                        </a:rPr>
                        <a:t>750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78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Макароны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330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4. Фрукты. ягоды</a:t>
                      </a:r>
                      <a:endParaRPr lang="ru-RU" sz="12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Майонез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750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4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Хлеб белый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260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Бананы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91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Маргарин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750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4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Хлеб ржаной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Виноград, хурма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69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Кетчуп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110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4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Картофель, кукуруза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83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Персик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44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Орехи, семечки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650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4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itchFamily="34" charset="0"/>
                          <a:cs typeface="Arial" pitchFamily="34" charset="0"/>
                        </a:rPr>
                        <a:t>Зеленый горошек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Яблоки, груши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42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7. Напитки</a:t>
                      </a:r>
                      <a:endParaRPr lang="ru-RU" sz="12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4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2. Молочные продукты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Слива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43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Вода, кофе, чай без сахара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4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Сыр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itchFamily="34" charset="0"/>
                          <a:cs typeface="Arial" pitchFamily="34" charset="0"/>
                        </a:rPr>
                        <a:t>340-450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Черника, брусника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Какао </a:t>
                      </a:r>
                      <a:r>
                        <a:rPr lang="ru-RU" sz="12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( молоко, сахар</a:t>
                      </a: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4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Сырки творожные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itchFamily="34" charset="0"/>
                          <a:cs typeface="Arial" pitchFamily="34" charset="0"/>
                        </a:rPr>
                        <a:t>320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itchFamily="34" charset="0"/>
                          <a:cs typeface="Arial" pitchFamily="34" charset="0"/>
                        </a:rPr>
                        <a:t>Малина, смородина, клубника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38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Пепси и др.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50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4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Сыр плавленый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290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itchFamily="34" charset="0"/>
                          <a:cs typeface="Arial" pitchFamily="34" charset="0"/>
                        </a:rPr>
                        <a:t>Арбуз, дыня, апельсин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38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Соки фруктовые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50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52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Сметана 20%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250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5. Мясные, рыбные</a:t>
                      </a:r>
                      <a:endParaRPr lang="ru-RU" sz="12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Сои овощные ( томатный)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4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Сливки 10%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115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Свинина жирная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itchFamily="34" charset="0"/>
                          <a:cs typeface="Arial" pitchFamily="34" charset="0"/>
                        </a:rPr>
                        <a:t>400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Пиво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4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Творог9%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150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Свинина нежирная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Квас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4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Творог обезжиренный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90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itchFamily="34" charset="0"/>
                          <a:cs typeface="Arial" pitchFamily="34" charset="0"/>
                        </a:rPr>
                        <a:t>Курица с кожей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265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Вино сухое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80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4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Молоко цельное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65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itchFamily="34" charset="0"/>
                          <a:cs typeface="Arial" pitchFamily="34" charset="0"/>
                        </a:rPr>
                        <a:t>Курица без кожи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110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Вино сладкое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150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4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Молоко снятое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45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itchFamily="34" charset="0"/>
                          <a:cs typeface="Arial" pitchFamily="34" charset="0"/>
                        </a:rPr>
                        <a:t>Говядина жирная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Шампанское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4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Кефир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50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itchFamily="34" charset="0"/>
                          <a:cs typeface="Arial" pitchFamily="34" charset="0"/>
                        </a:rPr>
                        <a:t>Говядина нежирная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Водка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285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94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Кефир обезжиренный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itchFamily="34" charset="0"/>
                          <a:cs typeface="Arial" pitchFamily="34" charset="0"/>
                        </a:rPr>
                        <a:t>Сосиски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230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Коньяк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360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94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3. Овощи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itchFamily="34" charset="0"/>
                          <a:cs typeface="Arial" pitchFamily="34" charset="0"/>
                        </a:rPr>
                        <a:t>Колбаса докторская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250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8.Сладости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4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Свекла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itchFamily="34" charset="0"/>
                          <a:cs typeface="Arial" pitchFamily="34" charset="0"/>
                        </a:rPr>
                        <a:t>48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itchFamily="34" charset="0"/>
                          <a:cs typeface="Arial" pitchFamily="34" charset="0"/>
                        </a:rPr>
                        <a:t>Колбаса копченая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400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Пирожное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itchFamily="34" charset="0"/>
                          <a:cs typeface="Arial" pitchFamily="34" charset="0"/>
                        </a:rPr>
                        <a:t>430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94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Морковь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itchFamily="34" charset="0"/>
                          <a:cs typeface="Arial" pitchFamily="34" charset="0"/>
                        </a:rPr>
                        <a:t>33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itchFamily="34" charset="0"/>
                          <a:cs typeface="Arial" pitchFamily="34" charset="0"/>
                        </a:rPr>
                        <a:t>Рыба жирная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250-300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Халва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500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94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Кабачок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29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itchFamily="34" charset="0"/>
                          <a:cs typeface="Arial" pitchFamily="34" charset="0"/>
                        </a:rPr>
                        <a:t>Рыба нежирная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Сахар, мед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320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94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Зеленый горошек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70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itchFamily="34" charset="0"/>
                          <a:cs typeface="Arial" pitchFamily="34" charset="0"/>
                        </a:rPr>
                        <a:t>Печень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110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Варенье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350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94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Капуста свежая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29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itchFamily="34" charset="0"/>
                          <a:cs typeface="Arial" pitchFamily="34" charset="0"/>
                        </a:rPr>
                        <a:t>Икра</a:t>
                      </a:r>
                      <a:endParaRPr lang="ru-RU" sz="120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250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Мармелад, зефир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300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94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Капуста квашенная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Яйцо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160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9808" marR="49808" marT="0" marB="0"/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612900" y="202056"/>
            <a:ext cx="88755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/>
                <a:solidFill>
                  <a:srgbClr val="FF0000"/>
                </a:solidFill>
              </a:rPr>
              <a:t>1.Обращаем внимание на  калорийность суточного рациона</a:t>
            </a:r>
          </a:p>
        </p:txBody>
      </p:sp>
    </p:spTree>
    <p:extLst>
      <p:ext uri="{BB962C8B-B14F-4D97-AF65-F5344CB8AC3E}">
        <p14:creationId xmlns:p14="http://schemas.microsoft.com/office/powerpoint/2010/main" val="8243649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260350"/>
            <a:ext cx="8686800" cy="15684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b="1"/>
              <a:t>Сравните </a:t>
            </a:r>
            <a:r>
              <a:rPr lang="ru-RU" altLang="ru-RU" b="1" u="sng">
                <a:solidFill>
                  <a:srgbClr val="CC3300"/>
                </a:solidFill>
              </a:rPr>
              <a:t>объем</a:t>
            </a:r>
            <a:r>
              <a:rPr lang="ru-RU" altLang="ru-RU" b="1">
                <a:solidFill>
                  <a:schemeClr val="accent2"/>
                </a:solidFill>
              </a:rPr>
              <a:t> </a:t>
            </a:r>
            <a:r>
              <a:rPr lang="ru-RU" altLang="ru-RU" b="1"/>
              <a:t>продуктов, </a:t>
            </a:r>
            <a:br>
              <a:rPr lang="ru-RU" altLang="ru-RU" b="1"/>
            </a:br>
            <a:r>
              <a:rPr lang="ru-RU" altLang="ru-RU" b="1"/>
              <a:t>содержащих </a:t>
            </a:r>
            <a:r>
              <a:rPr lang="ru-RU" altLang="ru-RU" b="1" u="sng">
                <a:solidFill>
                  <a:srgbClr val="CC3300"/>
                </a:solidFill>
              </a:rPr>
              <a:t>одинаковое</a:t>
            </a:r>
            <a:r>
              <a:rPr lang="ru-RU" altLang="ru-RU" b="1">
                <a:solidFill>
                  <a:srgbClr val="CC3300"/>
                </a:solidFill>
              </a:rPr>
              <a:t> </a:t>
            </a:r>
            <a:r>
              <a:rPr lang="ru-RU" altLang="ru-RU" b="1"/>
              <a:t>количество калорий ( на </a:t>
            </a:r>
            <a:r>
              <a:rPr lang="ru-RU" altLang="ru-RU" b="1">
                <a:solidFill>
                  <a:srgbClr val="CC3300"/>
                </a:solidFill>
              </a:rPr>
              <a:t>180 ккал</a:t>
            </a:r>
            <a:r>
              <a:rPr lang="ru-RU" altLang="ru-RU" b="1"/>
              <a:t>)</a:t>
            </a:r>
            <a:r>
              <a:rPr lang="ru-RU" altLang="ru-RU"/>
              <a:t>: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1828800" y="2209800"/>
            <a:ext cx="8534400" cy="46482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sz="2800" b="1">
                <a:solidFill>
                  <a:srgbClr val="CC3300"/>
                </a:solidFill>
              </a:rPr>
              <a:t>     20 грамм</a:t>
            </a:r>
            <a:r>
              <a:rPr lang="ru-RU" altLang="ru-RU" sz="2800" b="1"/>
              <a:t> (1 стол. ложка) растительного масла</a:t>
            </a:r>
            <a:r>
              <a:rPr lang="ru-RU" altLang="ru-RU" sz="4000" b="1"/>
              <a:t> </a:t>
            </a:r>
          </a:p>
          <a:p>
            <a:pPr algn="ctr" eaLnBrk="1" hangingPunct="1"/>
            <a:r>
              <a:rPr lang="ru-RU" altLang="ru-RU" sz="3600" b="1"/>
              <a:t>120 грамм нежирной говядины</a:t>
            </a:r>
          </a:p>
          <a:p>
            <a:pPr algn="ctr" eaLnBrk="1" hangingPunct="1"/>
            <a:r>
              <a:rPr lang="ru-RU" altLang="ru-RU" sz="4800" b="1"/>
              <a:t>630 грамм капусты</a:t>
            </a:r>
            <a:r>
              <a:rPr lang="ru-RU" altLang="ru-RU" sz="4000" b="1"/>
              <a:t> </a:t>
            </a:r>
          </a:p>
          <a:p>
            <a:pPr algn="ctr" eaLnBrk="1" hangingPunct="1"/>
            <a:r>
              <a:rPr lang="ru-RU" altLang="ru-RU" sz="6000" b="1">
                <a:solidFill>
                  <a:srgbClr val="CC3300"/>
                </a:solidFill>
              </a:rPr>
              <a:t>1000 грамм</a:t>
            </a:r>
            <a:r>
              <a:rPr lang="ru-RU" altLang="ru-RU" sz="6000" b="1"/>
              <a:t> томатов</a:t>
            </a:r>
          </a:p>
          <a:p>
            <a:pPr algn="ctr" eaLnBrk="1" hangingPunct="1">
              <a:buFontTx/>
              <a:buNone/>
            </a:pPr>
            <a:endParaRPr lang="ru-RU" altLang="ru-RU" sz="6000" b="1"/>
          </a:p>
        </p:txBody>
      </p:sp>
      <p:pic>
        <p:nvPicPr>
          <p:cNvPr id="10244" name="Picture 4" descr="TEASPO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88" y="2230439"/>
            <a:ext cx="1141413" cy="230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 descr="TOMA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788" y="5122866"/>
            <a:ext cx="2335212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 descr="TOMA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603" y="5283200"/>
            <a:ext cx="2119313" cy="157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7" descr="TOMA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638" y="5443538"/>
            <a:ext cx="1903412" cy="141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45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185" y="152195"/>
            <a:ext cx="1322991" cy="124301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642" y="2062758"/>
            <a:ext cx="1236534" cy="108221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8366" y="1306190"/>
            <a:ext cx="1129563" cy="11471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8366" y="4333964"/>
            <a:ext cx="1411889" cy="11068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052" y="3667159"/>
            <a:ext cx="1249927" cy="10937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42801" y="2623383"/>
            <a:ext cx="1440216" cy="107090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886838" y="1821533"/>
            <a:ext cx="7759062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Старше 6 месяцев человек постепенно включается в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вековые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традиции питания 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семьи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которые возникли не сами по себе, а имеют под собой весьма серьезное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генетическое основание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17700" y="152195"/>
            <a:ext cx="10147300" cy="108234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28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Существует ли универсальный продукт здорового питания </a:t>
            </a:r>
            <a:r>
              <a:rPr lang="ru-RU" sz="280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algn="ctr">
              <a:spcAft>
                <a:spcPts val="1000"/>
              </a:spcAft>
            </a:pPr>
            <a:r>
              <a:rPr lang="ru-RU" sz="280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который подходит всем людям?</a:t>
            </a:r>
            <a:endParaRPr lang="ru-RU" sz="280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81641" y="3275234"/>
            <a:ext cx="4838700" cy="261610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000" b="1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Правильное питание  учитывает : </a:t>
            </a:r>
            <a:endParaRPr lang="ru-RU" sz="2000" b="1" dirty="0" smtClean="0">
              <a:ln w="0"/>
              <a:solidFill>
                <a:schemeClr val="accent2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Возраст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Пол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Генетику 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Особенности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пищеварительной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системы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Климатические условия 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Экологию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Режим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 характер  труда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Двигательную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активность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60400" y="6080511"/>
            <a:ext cx="11137900" cy="707886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Правильное питание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обеспечивает 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гармоничное развитие, 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высокую работоспособность,  устойчивость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 заболеваниям.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60221" y="1347622"/>
            <a:ext cx="6621791" cy="416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Только  грудное молоко для младенца до 6 месяцев </a:t>
            </a:r>
          </a:p>
        </p:txBody>
      </p:sp>
    </p:spTree>
    <p:extLst>
      <p:ext uri="{BB962C8B-B14F-4D97-AF65-F5344CB8AC3E}">
        <p14:creationId xmlns:p14="http://schemas.microsoft.com/office/powerpoint/2010/main" val="41762253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419350" y="135999"/>
            <a:ext cx="7458076" cy="1600200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4000" dirty="0"/>
              <a:t>Чтобы потратить </a:t>
            </a:r>
            <a:r>
              <a:rPr lang="ru-RU" altLang="ru-RU" sz="4000" b="1" dirty="0">
                <a:solidFill>
                  <a:srgbClr val="CC3300"/>
                </a:solidFill>
              </a:rPr>
              <a:t>180 ккал</a:t>
            </a:r>
            <a:br>
              <a:rPr lang="ru-RU" altLang="ru-RU" sz="4000" b="1" dirty="0">
                <a:solidFill>
                  <a:srgbClr val="CC3300"/>
                </a:solidFill>
              </a:rPr>
            </a:br>
            <a:r>
              <a:rPr lang="ru-RU" altLang="ru-RU" sz="2200" b="1" dirty="0">
                <a:solidFill>
                  <a:srgbClr val="CC3300"/>
                </a:solidFill>
              </a:rPr>
              <a:t>( одна столовая ложка майонеза</a:t>
            </a:r>
            <a:r>
              <a:rPr lang="ru-RU" altLang="ru-RU" sz="2000" b="1" dirty="0">
                <a:solidFill>
                  <a:srgbClr val="CC3300"/>
                </a:solidFill>
              </a:rPr>
              <a:t>)</a:t>
            </a:r>
            <a:r>
              <a:rPr lang="ru-RU" altLang="ru-RU" sz="4000" dirty="0"/>
              <a:t>, надо</a:t>
            </a:r>
            <a:r>
              <a:rPr lang="ru-RU" altLang="ru-RU" dirty="0" smtClean="0"/>
              <a:t>: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98501" y="1828800"/>
            <a:ext cx="10756900" cy="3657600"/>
          </a:xfrm>
        </p:spPr>
        <p:txBody>
          <a:bodyPr/>
          <a:lstStyle/>
          <a:p>
            <a:pPr eaLnBrk="1" hangingPunct="1"/>
            <a:r>
              <a:rPr lang="ru-RU" altLang="ru-RU" dirty="0" smtClean="0"/>
              <a:t>Мыть окна или полы – 60-80 мин</a:t>
            </a:r>
          </a:p>
          <a:p>
            <a:pPr eaLnBrk="1" hangingPunct="1"/>
            <a:r>
              <a:rPr lang="ru-RU" altLang="ru-RU" dirty="0" smtClean="0"/>
              <a:t>Играть в волейбол – 50-60 мин </a:t>
            </a:r>
          </a:p>
          <a:p>
            <a:pPr eaLnBrk="1" hangingPunct="1"/>
            <a:r>
              <a:rPr lang="ru-RU" altLang="ru-RU" dirty="0" smtClean="0"/>
              <a:t>Ходить со скоростью 3,5 км/час - 45 мин</a:t>
            </a:r>
          </a:p>
          <a:p>
            <a:pPr eaLnBrk="1" hangingPunct="1"/>
            <a:r>
              <a:rPr lang="ru-RU" altLang="ru-RU" dirty="0" smtClean="0"/>
              <a:t>Быстро танцевать – 45 мин</a:t>
            </a:r>
          </a:p>
          <a:p>
            <a:pPr eaLnBrk="1" hangingPunct="1"/>
            <a:r>
              <a:rPr lang="ru-RU" altLang="ru-RU" dirty="0" smtClean="0"/>
              <a:t>Активно плавать – 30 мин</a:t>
            </a:r>
          </a:p>
          <a:p>
            <a:pPr eaLnBrk="1" hangingPunct="1"/>
            <a:r>
              <a:rPr lang="ru-RU" altLang="ru-RU" dirty="0" smtClean="0"/>
              <a:t>Бегать – 20 мин</a:t>
            </a:r>
          </a:p>
          <a:p>
            <a:pPr eaLnBrk="1" hangingPunct="1"/>
            <a:endParaRPr lang="ru-RU" altLang="ru-RU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1163" y="3138488"/>
            <a:ext cx="5038725" cy="27336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90701" y="5441425"/>
            <a:ext cx="715131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Умеренная ФА </a:t>
            </a:r>
          </a:p>
          <a:p>
            <a:r>
              <a:rPr lang="ru-RU" sz="40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ЧСС= (220- возраст) х 65-70% </a:t>
            </a:r>
          </a:p>
        </p:txBody>
      </p:sp>
    </p:spTree>
    <p:extLst>
      <p:ext uri="{BB962C8B-B14F-4D97-AF65-F5344CB8AC3E}">
        <p14:creationId xmlns:p14="http://schemas.microsoft.com/office/powerpoint/2010/main" val="37400885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b="1"/>
              <a:t>Подсчитайте калорийность бутерброда</a:t>
            </a:r>
          </a:p>
        </p:txBody>
      </p:sp>
      <p:sp>
        <p:nvSpPr>
          <p:cNvPr id="390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dirty="0" smtClean="0"/>
              <a:t>Хлеб 1 кусок  25 грамм = ….. Ккал  </a:t>
            </a:r>
            <a:r>
              <a:rPr lang="ru-RU" altLang="ru-RU" dirty="0" smtClean="0">
                <a:solidFill>
                  <a:srgbClr val="FF0000"/>
                </a:solidFill>
              </a:rPr>
              <a:t>(65)</a:t>
            </a:r>
          </a:p>
          <a:p>
            <a:pPr eaLnBrk="1" hangingPunct="1"/>
            <a:r>
              <a:rPr lang="ru-RU" altLang="ru-RU" dirty="0" smtClean="0"/>
              <a:t>Масло слив. 10 грамм = …. Ккал  </a:t>
            </a:r>
            <a:r>
              <a:rPr lang="ru-RU" altLang="ru-RU" dirty="0" smtClean="0">
                <a:solidFill>
                  <a:srgbClr val="FF0000"/>
                </a:solidFill>
              </a:rPr>
              <a:t>( 33)   </a:t>
            </a:r>
          </a:p>
          <a:p>
            <a:pPr eaLnBrk="1" hangingPunct="1"/>
            <a:r>
              <a:rPr lang="ru-RU" altLang="ru-RU" dirty="0" smtClean="0"/>
              <a:t>Ветчина 30 грамм = …. Ккал         </a:t>
            </a:r>
            <a:r>
              <a:rPr lang="ru-RU" altLang="ru-RU" dirty="0" smtClean="0">
                <a:solidFill>
                  <a:srgbClr val="FF0000"/>
                </a:solidFill>
              </a:rPr>
              <a:t>( 120)</a:t>
            </a:r>
          </a:p>
          <a:p>
            <a:pPr eaLnBrk="1" hangingPunct="1"/>
            <a:r>
              <a:rPr lang="ru-RU" altLang="ru-RU" dirty="0" smtClean="0"/>
              <a:t>Сыр 30 грамм = …. Ккал                 </a:t>
            </a:r>
            <a:r>
              <a:rPr lang="ru-RU" altLang="ru-RU" dirty="0" smtClean="0">
                <a:solidFill>
                  <a:srgbClr val="FF0000"/>
                </a:solidFill>
              </a:rPr>
              <a:t>(120)</a:t>
            </a:r>
          </a:p>
          <a:p>
            <a:pPr eaLnBrk="1" hangingPunct="1"/>
            <a:r>
              <a:rPr lang="ru-RU" altLang="ru-RU" dirty="0" smtClean="0"/>
              <a:t>Огурец 30 грамм                             </a:t>
            </a:r>
            <a:r>
              <a:rPr lang="ru-RU" altLang="ru-RU" dirty="0" smtClean="0">
                <a:solidFill>
                  <a:srgbClr val="FF0000"/>
                </a:solidFill>
              </a:rPr>
              <a:t>(3)</a:t>
            </a:r>
          </a:p>
          <a:p>
            <a:pPr eaLnBrk="1" hangingPunct="1"/>
            <a:r>
              <a:rPr lang="ru-RU" altLang="ru-RU" dirty="0" smtClean="0"/>
              <a:t>Майонез 20 грамм =  … ккал             </a:t>
            </a:r>
            <a:r>
              <a:rPr lang="ru-RU" altLang="ru-RU" dirty="0" smtClean="0">
                <a:solidFill>
                  <a:srgbClr val="FF0000"/>
                </a:solidFill>
              </a:rPr>
              <a:t>( 150)</a:t>
            </a:r>
          </a:p>
          <a:p>
            <a:pPr eaLnBrk="1" hangingPunct="1"/>
            <a:r>
              <a:rPr lang="ru-RU" altLang="ru-RU" dirty="0" smtClean="0"/>
              <a:t>                     ИТОГО = …. Ккал           (</a:t>
            </a:r>
            <a:r>
              <a:rPr lang="ru-RU" altLang="ru-RU" dirty="0" smtClean="0">
                <a:solidFill>
                  <a:srgbClr val="FF0000"/>
                </a:solidFill>
              </a:rPr>
              <a:t>491) ккал </a:t>
            </a:r>
          </a:p>
          <a:p>
            <a:pPr eaLnBrk="1" hangingPunct="1"/>
            <a:endParaRPr lang="ru-RU" altLang="ru-RU" dirty="0" smtClean="0"/>
          </a:p>
          <a:p>
            <a:pPr eaLnBrk="1" hangingPunct="1"/>
            <a:r>
              <a:rPr lang="ru-RU" altLang="ru-RU" dirty="0" smtClean="0">
                <a:solidFill>
                  <a:srgbClr val="FF0000"/>
                </a:solidFill>
              </a:rPr>
              <a:t>Суточная калорийность ребенка 10 лет = 2000-2200ккал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6398" y="1872457"/>
            <a:ext cx="4768902" cy="46372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53376" y="1270000"/>
            <a:ext cx="273367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Скрытые жиры</a:t>
            </a:r>
          </a:p>
        </p:txBody>
      </p:sp>
    </p:spTree>
    <p:extLst>
      <p:ext uri="{BB962C8B-B14F-4D97-AF65-F5344CB8AC3E}">
        <p14:creationId xmlns:p14="http://schemas.microsoft.com/office/powerpoint/2010/main" val="1954393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0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0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0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0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0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0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0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0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0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0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90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90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90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90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D334A5F-B120-491E-B123-5C3CEC6E6C57}"/>
              </a:ext>
            </a:extLst>
          </p:cNvPr>
          <p:cNvSpPr/>
          <p:nvPr/>
        </p:nvSpPr>
        <p:spPr>
          <a:xfrm>
            <a:off x="1531014" y="72551"/>
            <a:ext cx="8701707" cy="484362"/>
          </a:xfrm>
          <a:prstGeom prst="rect">
            <a:avLst/>
          </a:prstGeom>
          <a:solidFill>
            <a:srgbClr val="FFFFCC"/>
          </a:solidFill>
        </p:spPr>
        <p:txBody>
          <a:bodyPr wrap="square" lIns="91427" tIns="45713" rIns="91427" bIns="45713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500" b="1" dirty="0">
                <a:ln w="11430"/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Выбираем полезные продукты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400790" y="908722"/>
            <a:ext cx="2003261" cy="646317"/>
          </a:xfrm>
          <a:prstGeom prst="rect">
            <a:avLst/>
          </a:prstGeom>
          <a:noFill/>
        </p:spPr>
        <p:txBody>
          <a:bodyPr wrap="square" lIns="91427" tIns="45713" rIns="91427" bIns="45713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5" name="Picture 2" descr="C:\Users\Корсун_Е_В\Pictures\МАКЕТЫ ГОТОВЫЕ\новые\Питание плакат2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890" y="602540"/>
            <a:ext cx="7232536" cy="521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545113" y="4973289"/>
            <a:ext cx="3517900" cy="1687870"/>
          </a:xfrm>
          <a:prstGeom prst="ellipse">
            <a:avLst/>
          </a:prstGeom>
          <a:solidFill>
            <a:srgbClr val="D9FBAB"/>
          </a:solidFill>
        </p:spPr>
        <p:txBody>
          <a:bodyPr wrap="square" lIns="91427" tIns="45713" rIns="91427" bIns="45713" rtlCol="0">
            <a:spAutoFit/>
          </a:bodyPr>
          <a:lstStyle/>
          <a:p>
            <a:r>
              <a:rPr lang="ru-RU" dirty="0"/>
              <a:t>Свежие овощи и фрукты, зелень</a:t>
            </a:r>
          </a:p>
          <a:p>
            <a:r>
              <a:rPr lang="ru-RU" dirty="0"/>
              <a:t> – ежедневно не менее 300-400г</a:t>
            </a:r>
          </a:p>
        </p:txBody>
      </p:sp>
      <p:sp>
        <p:nvSpPr>
          <p:cNvPr id="2" name="Овал 1"/>
          <p:cNvSpPr/>
          <p:nvPr/>
        </p:nvSpPr>
        <p:spPr>
          <a:xfrm>
            <a:off x="8835226" y="314731"/>
            <a:ext cx="2937674" cy="87857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70107" tIns="35054" rIns="70107" bIns="35054">
            <a:spAutoFit/>
          </a:bodyPr>
          <a:lstStyle/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Белковые продукты </a:t>
            </a:r>
          </a:p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 низким содержанием жира</a:t>
            </a:r>
          </a:p>
        </p:txBody>
      </p:sp>
      <p:sp>
        <p:nvSpPr>
          <p:cNvPr id="7" name="Овал 6"/>
          <p:cNvSpPr/>
          <p:nvPr/>
        </p:nvSpPr>
        <p:spPr>
          <a:xfrm>
            <a:off x="8999488" y="1161877"/>
            <a:ext cx="2773412" cy="1138249"/>
          </a:xfrm>
          <a:prstGeom prst="ellipse">
            <a:avLst/>
          </a:prstGeom>
          <a:solidFill>
            <a:srgbClr val="FFEBAB"/>
          </a:solidFill>
        </p:spPr>
        <p:txBody>
          <a:bodyPr wrap="square" lIns="70107" tIns="35054" rIns="70107" bIns="35054">
            <a:spAutoFit/>
          </a:bodyPr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Жиры</a:t>
            </a:r>
          </a:p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контролируем, </a:t>
            </a:r>
          </a:p>
          <a:p>
            <a:pPr algn="ctr"/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Удаляем видимый жир </a:t>
            </a:r>
          </a:p>
        </p:txBody>
      </p:sp>
      <p:sp>
        <p:nvSpPr>
          <p:cNvPr id="8" name="Овал 7"/>
          <p:cNvSpPr/>
          <p:nvPr/>
        </p:nvSpPr>
        <p:spPr>
          <a:xfrm>
            <a:off x="9105900" y="3403551"/>
            <a:ext cx="2908299" cy="139792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70107" tIns="35054" rIns="70107" bIns="35054">
            <a:spAutoFit/>
          </a:bodyPr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Углеводы</a:t>
            </a:r>
          </a:p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–  предпочтение сложным углеводам </a:t>
            </a:r>
          </a:p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 низким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гликемическим индексом</a:t>
            </a:r>
          </a:p>
        </p:txBody>
      </p:sp>
      <p:sp>
        <p:nvSpPr>
          <p:cNvPr id="9" name="Овал 8"/>
          <p:cNvSpPr/>
          <p:nvPr/>
        </p:nvSpPr>
        <p:spPr>
          <a:xfrm>
            <a:off x="8999488" y="2304354"/>
            <a:ext cx="3014712" cy="1138249"/>
          </a:xfrm>
          <a:prstGeom prst="ellipse">
            <a:avLst/>
          </a:prstGeom>
          <a:solidFill>
            <a:srgbClr val="FFEBAB"/>
          </a:solidFill>
        </p:spPr>
        <p:txBody>
          <a:bodyPr wrap="square" lIns="70107" tIns="35054" rIns="70107" bIns="35054">
            <a:spAutoFit/>
          </a:bodyPr>
          <a:lstStyle/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Используем для салатов разные</a:t>
            </a:r>
          </a:p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нерафинированные</a:t>
            </a:r>
          </a:p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растительные масла</a:t>
            </a:r>
          </a:p>
        </p:txBody>
      </p:sp>
      <p:sp>
        <p:nvSpPr>
          <p:cNvPr id="10" name="Овал 9"/>
          <p:cNvSpPr/>
          <p:nvPr/>
        </p:nvSpPr>
        <p:spPr>
          <a:xfrm>
            <a:off x="385330" y="5927285"/>
            <a:ext cx="8136370" cy="878574"/>
          </a:xfrm>
          <a:prstGeom prst="ellipse">
            <a:avLst/>
          </a:prstGeom>
          <a:solidFill>
            <a:srgbClr val="FFE5FF"/>
          </a:solidFill>
        </p:spPr>
        <p:txBody>
          <a:bodyPr wrap="square" lIns="70107" tIns="35054" rIns="70107" bIns="35054">
            <a:spAutoFit/>
          </a:bodyPr>
          <a:lstStyle/>
          <a:p>
            <a:r>
              <a:rPr lang="ru-RU" dirty="0"/>
              <a:t>Используем щадящую термическую обработку: гриль, отваривание, запекание</a:t>
            </a:r>
          </a:p>
        </p:txBody>
      </p:sp>
    </p:spTree>
    <p:extLst>
      <p:ext uri="{BB962C8B-B14F-4D97-AF65-F5344CB8AC3E}">
        <p14:creationId xmlns:p14="http://schemas.microsoft.com/office/powerpoint/2010/main" val="39723281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9946" y="147066"/>
            <a:ext cx="7290054" cy="10530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Выбор полезных продуктов для снижения веса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17500" y="3086100"/>
            <a:ext cx="6272337" cy="3120644"/>
          </a:xfrm>
        </p:spPr>
        <p:txBody>
          <a:bodyPr>
            <a:normAutofit fontScale="32500" lnSpcReduction="20000"/>
          </a:bodyPr>
          <a:lstStyle/>
          <a:p>
            <a:r>
              <a:rPr lang="ru-RU" sz="6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Что можно есть:</a:t>
            </a:r>
          </a:p>
          <a:p>
            <a:r>
              <a:rPr lang="ru-RU" sz="4900" dirty="0"/>
              <a:t>Белки животного и растительного происхождения (мясо, птица, рыба, яйца, сыр, творог, бобовые).</a:t>
            </a:r>
          </a:p>
          <a:p>
            <a:r>
              <a:rPr lang="ru-RU" sz="4900" dirty="0"/>
              <a:t>Жиры животного и растительного происхождения (сливочное масло, сметана и творог с высоким содержанием жира, растительные масла, орехи).</a:t>
            </a:r>
          </a:p>
          <a:p>
            <a:r>
              <a:rPr lang="ru-RU" sz="4900" dirty="0"/>
              <a:t>Углеводы только медленные (клетчатка – овощи, зелень, крупы – гречка, овсянка).</a:t>
            </a:r>
          </a:p>
          <a:p>
            <a:r>
              <a:rPr lang="ru-RU" sz="4900" dirty="0"/>
              <a:t>Витамины и минералы, которые содержатся в вышеперечисленных продуктах.</a:t>
            </a:r>
          </a:p>
          <a:p>
            <a:r>
              <a:rPr lang="ru-RU" sz="4900" dirty="0"/>
              <a:t>Специи, пряности, травы.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692900" y="1339850"/>
            <a:ext cx="5143500" cy="5514594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Чего есть нельзя:</a:t>
            </a:r>
          </a:p>
          <a:p>
            <a:r>
              <a:rPr lang="ru-RU" sz="1400" b="1" dirty="0"/>
              <a:t>Быстрые углеводы </a:t>
            </a:r>
            <a:r>
              <a:rPr lang="ru-RU" sz="1400" dirty="0"/>
              <a:t> или продукты с высоким ГИ (гликемическим индексом)  – они вызывают резкие скачки глюкозы в крови </a:t>
            </a:r>
          </a:p>
          <a:p>
            <a:r>
              <a:rPr lang="ru-RU" sz="1400" dirty="0"/>
              <a:t> </a:t>
            </a:r>
            <a:r>
              <a:rPr lang="ru-RU" sz="1400" b="1" dirty="0"/>
              <a:t>Лактоза</a:t>
            </a:r>
            <a:r>
              <a:rPr lang="ru-RU" sz="1400" dirty="0"/>
              <a:t> – это молочный сахар и продукты, содержащие лактозу в больших количествах(молоко должно быть ограничено к употреблению в объеме до 100 мл в сутки).</a:t>
            </a:r>
          </a:p>
          <a:p>
            <a:r>
              <a:rPr lang="ru-RU" sz="1400" b="1" dirty="0"/>
              <a:t>Фруктоза</a:t>
            </a:r>
            <a:r>
              <a:rPr lang="ru-RU" sz="1400" dirty="0"/>
              <a:t> снижает чувствительность клеток к инсулину: </a:t>
            </a:r>
          </a:p>
          <a:p>
            <a:r>
              <a:rPr lang="ru-RU" sz="1400" dirty="0"/>
              <a:t> Поэтому фрукты, сухофрукты, мед должны быть ограничены в употреблении (15 грамм фруктозы в сутки). </a:t>
            </a:r>
          </a:p>
          <a:p>
            <a:r>
              <a:rPr lang="ru-RU" sz="1400" dirty="0"/>
              <a:t>Следует исключить очень сладкие фрукты (бананы, груши, виноград).</a:t>
            </a:r>
          </a:p>
          <a:p>
            <a:r>
              <a:rPr lang="ru-RU" sz="1400" dirty="0"/>
              <a:t> Предпочтение лучше отдавать ягодам. И употреблять их в виде десерта, но не в качестве перекуса</a:t>
            </a:r>
            <a:r>
              <a:rPr lang="ru-RU" sz="1400" dirty="0" smtClean="0"/>
              <a:t>.</a:t>
            </a:r>
            <a:endParaRPr lang="ru-RU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00" y="576073"/>
            <a:ext cx="4629477" cy="2471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3409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Корсун_Е_В\Desktop\Режим-питания-Здоровое-питание-полезная-привычка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504" y="116632"/>
            <a:ext cx="9001000" cy="6366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74968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9" name="Rectangle 7"/>
          <p:cNvSpPr>
            <a:spLocks noGrp="1"/>
          </p:cNvSpPr>
          <p:nvPr>
            <p:ph type="title"/>
          </p:nvPr>
        </p:nvSpPr>
        <p:spPr>
          <a:xfrm>
            <a:off x="1775521" y="1"/>
            <a:ext cx="8712967" cy="1773238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Режим питания </a:t>
            </a:r>
            <a:r>
              <a:rPr lang="ru-RU" sz="2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важен для поддержания хорошей физической формы </a:t>
            </a:r>
            <a: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/>
            </a:r>
            <a:b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Правило №3</a:t>
            </a:r>
            <a:b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endParaRPr lang="ru-RU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/>
          </p:cNvSpPr>
          <p:nvPr/>
        </p:nvSpPr>
        <p:spPr bwMode="auto">
          <a:xfrm>
            <a:off x="1524000" y="1989138"/>
            <a:ext cx="2520950" cy="486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73050" indent="-273050">
              <a:lnSpc>
                <a:spcPct val="120000"/>
              </a:lnSpc>
              <a:spcBef>
                <a:spcPts val="575"/>
              </a:spcBef>
              <a:buClr>
                <a:schemeClr val="accent1"/>
              </a:buClr>
              <a:buSzPct val="73000"/>
              <a:buFont typeface="Wingdings 2" pitchFamily="18" charset="2"/>
              <a:buChar char=""/>
            </a:pPr>
            <a:r>
              <a:rPr lang="ru-RU" sz="2800" b="1">
                <a:solidFill>
                  <a:srgbClr val="4E1610"/>
                </a:solidFill>
                <a:latin typeface="Monotype Corsiva" pitchFamily="66" charset="0"/>
              </a:rPr>
              <a:t>завтрак - 25%</a:t>
            </a:r>
          </a:p>
          <a:p>
            <a:pPr marL="273050" indent="-273050">
              <a:lnSpc>
                <a:spcPct val="120000"/>
              </a:lnSpc>
              <a:spcBef>
                <a:spcPts val="575"/>
              </a:spcBef>
              <a:buClr>
                <a:schemeClr val="accent1"/>
              </a:buClr>
              <a:buSzPct val="73000"/>
            </a:pPr>
            <a:endParaRPr lang="ru-RU" sz="2800" b="1">
              <a:solidFill>
                <a:srgbClr val="4E1610"/>
              </a:solidFill>
              <a:latin typeface="Monotype Corsiva" pitchFamily="66" charset="0"/>
            </a:endParaRPr>
          </a:p>
          <a:p>
            <a:pPr marL="273050" indent="-273050">
              <a:lnSpc>
                <a:spcPct val="120000"/>
              </a:lnSpc>
              <a:spcBef>
                <a:spcPts val="575"/>
              </a:spcBef>
              <a:buClr>
                <a:schemeClr val="accent1"/>
              </a:buClr>
              <a:buSzPct val="73000"/>
              <a:buFont typeface="Wingdings 2" pitchFamily="18" charset="2"/>
              <a:buChar char=""/>
            </a:pPr>
            <a:r>
              <a:rPr lang="ru-RU" sz="2800" b="1">
                <a:solidFill>
                  <a:srgbClr val="4E1610"/>
                </a:solidFill>
                <a:latin typeface="Monotype Corsiva" pitchFamily="66" charset="0"/>
              </a:rPr>
              <a:t>обед - 40%</a:t>
            </a:r>
          </a:p>
          <a:p>
            <a:pPr marL="273050" indent="-273050"/>
            <a:endParaRPr lang="ru-RU" sz="2800" b="1">
              <a:solidFill>
                <a:srgbClr val="4E1610"/>
              </a:solidFill>
              <a:latin typeface="Monotype Corsiva" pitchFamily="66" charset="0"/>
            </a:endParaRPr>
          </a:p>
          <a:p>
            <a:pPr marL="273050" indent="-273050">
              <a:lnSpc>
                <a:spcPct val="120000"/>
              </a:lnSpc>
              <a:spcBef>
                <a:spcPts val="575"/>
              </a:spcBef>
              <a:buClr>
                <a:schemeClr val="accent1"/>
              </a:buClr>
              <a:buSzPct val="73000"/>
              <a:buFont typeface="Wingdings 2" pitchFamily="18" charset="2"/>
              <a:buChar char=""/>
            </a:pPr>
            <a:r>
              <a:rPr lang="ru-RU" sz="2800" b="1">
                <a:solidFill>
                  <a:srgbClr val="4E1610"/>
                </a:solidFill>
                <a:latin typeface="Monotype Corsiva" pitchFamily="66" charset="0"/>
              </a:rPr>
              <a:t>полдник - 15%</a:t>
            </a:r>
          </a:p>
          <a:p>
            <a:pPr marL="273050" indent="-273050">
              <a:lnSpc>
                <a:spcPct val="120000"/>
              </a:lnSpc>
              <a:spcBef>
                <a:spcPts val="575"/>
              </a:spcBef>
              <a:buClr>
                <a:schemeClr val="accent1"/>
              </a:buClr>
              <a:buSzPct val="73000"/>
            </a:pPr>
            <a:endParaRPr lang="ru-RU" sz="2800" b="1">
              <a:solidFill>
                <a:srgbClr val="4E1610"/>
              </a:solidFill>
              <a:latin typeface="Monotype Corsiva" pitchFamily="66" charset="0"/>
            </a:endParaRPr>
          </a:p>
          <a:p>
            <a:pPr marL="273050" indent="-273050">
              <a:lnSpc>
                <a:spcPct val="120000"/>
              </a:lnSpc>
              <a:spcBef>
                <a:spcPts val="575"/>
              </a:spcBef>
              <a:buClr>
                <a:schemeClr val="accent1"/>
              </a:buClr>
              <a:buSzPct val="73000"/>
              <a:buFont typeface="Wingdings 2" pitchFamily="18" charset="2"/>
              <a:buChar char=""/>
            </a:pPr>
            <a:r>
              <a:rPr lang="ru-RU" sz="2800" b="1">
                <a:solidFill>
                  <a:srgbClr val="4E1610"/>
                </a:solidFill>
                <a:latin typeface="Monotype Corsiva" pitchFamily="66" charset="0"/>
              </a:rPr>
              <a:t>ужин - 20%</a:t>
            </a:r>
          </a:p>
          <a:p>
            <a:pPr marL="273050" indent="-27305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</a:pPr>
            <a:endParaRPr lang="ru-RU" sz="2800">
              <a:latin typeface="Monotype Corsiva" pitchFamily="66" charset="0"/>
            </a:endParaRPr>
          </a:p>
        </p:txBody>
      </p:sp>
      <p:sp>
        <p:nvSpPr>
          <p:cNvPr id="2" name="Содержимое 2"/>
          <p:cNvSpPr>
            <a:spLocks/>
          </p:cNvSpPr>
          <p:nvPr/>
        </p:nvSpPr>
        <p:spPr bwMode="auto">
          <a:xfrm>
            <a:off x="7896226" y="2060576"/>
            <a:ext cx="2519363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73050" indent="-273050">
              <a:lnSpc>
                <a:spcPct val="120000"/>
              </a:lnSpc>
              <a:spcBef>
                <a:spcPts val="575"/>
              </a:spcBef>
              <a:buClr>
                <a:schemeClr val="accent1"/>
              </a:buClr>
              <a:buSzPct val="73000"/>
              <a:buFont typeface="Wingdings 2" pitchFamily="18" charset="2"/>
              <a:buChar char=""/>
            </a:pPr>
            <a:r>
              <a:rPr lang="ru-RU" sz="2800" b="1">
                <a:solidFill>
                  <a:srgbClr val="4E1610"/>
                </a:solidFill>
                <a:latin typeface="Monotype Corsiva" pitchFamily="66" charset="0"/>
              </a:rPr>
              <a:t>завтрак - 30%</a:t>
            </a:r>
          </a:p>
          <a:p>
            <a:pPr marL="273050" indent="-273050">
              <a:lnSpc>
                <a:spcPct val="120000"/>
              </a:lnSpc>
              <a:spcBef>
                <a:spcPts val="575"/>
              </a:spcBef>
              <a:buClr>
                <a:schemeClr val="accent1"/>
              </a:buClr>
              <a:buSzPct val="73000"/>
            </a:pPr>
            <a:endParaRPr lang="ru-RU" sz="2800" b="1">
              <a:solidFill>
                <a:srgbClr val="4E1610"/>
              </a:solidFill>
              <a:latin typeface="Monotype Corsiva" pitchFamily="66" charset="0"/>
            </a:endParaRPr>
          </a:p>
          <a:p>
            <a:pPr marL="273050" indent="-273050">
              <a:lnSpc>
                <a:spcPct val="120000"/>
              </a:lnSpc>
              <a:spcBef>
                <a:spcPts val="575"/>
              </a:spcBef>
              <a:buClr>
                <a:schemeClr val="accent1"/>
              </a:buClr>
              <a:buSzPct val="73000"/>
              <a:buFont typeface="Wingdings 2" pitchFamily="18" charset="2"/>
              <a:buChar char=""/>
            </a:pPr>
            <a:r>
              <a:rPr lang="ru-RU" sz="2800" b="1">
                <a:solidFill>
                  <a:srgbClr val="4E1610"/>
                </a:solidFill>
                <a:latin typeface="Monotype Corsiva" pitchFamily="66" charset="0"/>
              </a:rPr>
              <a:t>обед - 50%</a:t>
            </a:r>
          </a:p>
          <a:p>
            <a:pPr marL="273050" indent="-273050">
              <a:lnSpc>
                <a:spcPct val="120000"/>
              </a:lnSpc>
              <a:spcBef>
                <a:spcPts val="575"/>
              </a:spcBef>
              <a:buClr>
                <a:schemeClr val="accent1"/>
              </a:buClr>
              <a:buSzPct val="73000"/>
            </a:pPr>
            <a:endParaRPr lang="ru-RU" sz="2800" b="1">
              <a:solidFill>
                <a:srgbClr val="4E1610"/>
              </a:solidFill>
              <a:latin typeface="Monotype Corsiva" pitchFamily="66" charset="0"/>
            </a:endParaRPr>
          </a:p>
          <a:p>
            <a:pPr marL="273050" indent="-273050">
              <a:lnSpc>
                <a:spcPct val="120000"/>
              </a:lnSpc>
              <a:spcBef>
                <a:spcPts val="575"/>
              </a:spcBef>
              <a:buClr>
                <a:schemeClr val="accent1"/>
              </a:buClr>
              <a:buSzPct val="73000"/>
              <a:buFont typeface="Wingdings 2" pitchFamily="18" charset="2"/>
              <a:buChar char=""/>
            </a:pPr>
            <a:r>
              <a:rPr lang="ru-RU" sz="2800" b="1">
                <a:solidFill>
                  <a:srgbClr val="4E1610"/>
                </a:solidFill>
                <a:latin typeface="Monotype Corsiva" pitchFamily="66" charset="0"/>
              </a:rPr>
              <a:t>ужин - 20%</a:t>
            </a:r>
          </a:p>
          <a:p>
            <a:pPr marL="273050" indent="-27305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</a:pPr>
            <a:endParaRPr lang="ru-RU" sz="2800">
              <a:latin typeface="Monotype Corsiva" pitchFamily="66" charset="0"/>
            </a:endParaRPr>
          </a:p>
        </p:txBody>
      </p:sp>
      <p:pic>
        <p:nvPicPr>
          <p:cNvPr id="49163" name="Picture 11" descr="116726503746ae3a3b7f18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313" y="1773239"/>
            <a:ext cx="3600450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151313" y="4724400"/>
            <a:ext cx="3600450" cy="156966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i="1">
                <a:solidFill>
                  <a:srgbClr val="0000CC"/>
                </a:solidFill>
                <a:latin typeface="Calibri" pitchFamily="34" charset="0"/>
              </a:rPr>
              <a:t>Завтрак съешь сам,</a:t>
            </a:r>
          </a:p>
          <a:p>
            <a:pPr algn="ctr" eaLnBrk="1" hangingPunct="1"/>
            <a:r>
              <a:rPr lang="ru-RU" sz="2400" b="1" i="1">
                <a:solidFill>
                  <a:srgbClr val="0000CC"/>
                </a:solidFill>
                <a:latin typeface="Calibri" pitchFamily="34" charset="0"/>
              </a:rPr>
              <a:t>обед раздели с другом, </a:t>
            </a:r>
          </a:p>
          <a:p>
            <a:pPr algn="ctr" eaLnBrk="1" hangingPunct="1"/>
            <a:r>
              <a:rPr lang="ru-RU" sz="2400" b="1" i="1">
                <a:solidFill>
                  <a:srgbClr val="0000CC"/>
                </a:solidFill>
                <a:latin typeface="Calibri" pitchFamily="34" charset="0"/>
              </a:rPr>
              <a:t>ужин отдай врагу.</a:t>
            </a:r>
          </a:p>
          <a:p>
            <a:pPr eaLnBrk="1" hangingPunct="1"/>
            <a:endParaRPr lang="ru-RU" sz="2400">
              <a:solidFill>
                <a:srgbClr val="0000CC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486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49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9" grpId="0"/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142" y="314406"/>
            <a:ext cx="8566351" cy="6380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60141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Объект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41908" y="689769"/>
            <a:ext cx="8820150" cy="6065838"/>
          </a:xfrm>
        </p:spPr>
      </p:pic>
      <p:sp>
        <p:nvSpPr>
          <p:cNvPr id="27651" name="Прямоугольник 1"/>
          <p:cNvSpPr>
            <a:spLocks noChangeArrowheads="1"/>
          </p:cNvSpPr>
          <p:nvPr/>
        </p:nvSpPr>
        <p:spPr bwMode="auto">
          <a:xfrm>
            <a:off x="3435350" y="3282950"/>
            <a:ext cx="3980776" cy="347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0107" tIns="35054" rIns="70107" bIns="35054">
            <a:spAutoFit/>
          </a:bodyPr>
          <a:lstStyle/>
          <a:p>
            <a:r>
              <a:rPr lang="ru-RU">
                <a:solidFill>
                  <a:srgbClr val="C00000"/>
                </a:solidFill>
                <a:cs typeface="Times New Roman" pitchFamily="18" charset="0"/>
              </a:rPr>
              <a:t>Не  поощряйте ребенка сладостями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4000" y="173897"/>
            <a:ext cx="8990556" cy="347792"/>
          </a:xfrm>
          <a:prstGeom prst="rect">
            <a:avLst/>
          </a:prstGeom>
          <a:solidFill>
            <a:srgbClr val="FFFFCC"/>
          </a:solidFill>
        </p:spPr>
        <p:txBody>
          <a:bodyPr wrap="square" lIns="70107" tIns="35054" rIns="70107" bIns="35054">
            <a:spAutoFit/>
          </a:bodyPr>
          <a:lstStyle/>
          <a:p>
            <a:pPr>
              <a:defRPr/>
            </a:pPr>
            <a:r>
              <a:rPr lang="ru-RU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Учитесь читать этикетки, следить за сроками годности и составом продуктов</a:t>
            </a:r>
            <a:r>
              <a:rPr lang="ru-RU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277572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76575" y="585789"/>
            <a:ext cx="5737225" cy="681037"/>
          </a:xfrm>
        </p:spPr>
        <p:txBody>
          <a:bodyPr anchor="b">
            <a:normAutofit/>
          </a:bodyPr>
          <a:lstStyle/>
          <a:p>
            <a:pPr eaLnBrk="1" hangingPunct="1"/>
            <a:r>
              <a:rPr lang="ru-RU" alt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Как похудеть?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71751" y="1638301"/>
            <a:ext cx="7686675" cy="44577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altLang="ru-RU" sz="2800" b="1" i="1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2800" b="1" i="1" dirty="0">
                <a:solidFill>
                  <a:srgbClr val="7030A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Потреблять энергии меньше, Расходовать – больше</a:t>
            </a:r>
          </a:p>
          <a:p>
            <a:pPr marL="0" indent="0">
              <a:buNone/>
            </a:pPr>
            <a:endParaRPr lang="ru-RU" altLang="ru-RU" sz="2800" b="1" i="1" dirty="0">
              <a:solidFill>
                <a:srgbClr val="7030A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altLang="ru-RU" sz="2800" b="1" i="1" dirty="0">
                <a:solidFill>
                  <a:srgbClr val="7030A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Выбирать продукты с низким ГИ</a:t>
            </a:r>
          </a:p>
          <a:p>
            <a:pPr marL="0" indent="0">
              <a:buNone/>
            </a:pPr>
            <a:endParaRPr lang="ru-RU" altLang="ru-RU" sz="2800" b="1" i="1" dirty="0">
              <a:solidFill>
                <a:srgbClr val="7030A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altLang="ru-RU" sz="2800" b="1" i="1" dirty="0">
                <a:solidFill>
                  <a:srgbClr val="7030A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Соблюдать перерывы между приемами пищи не менее 4,5 часов</a:t>
            </a:r>
          </a:p>
          <a:p>
            <a:pPr algn="ctr" eaLnBrk="1" hangingPunct="1">
              <a:buFontTx/>
              <a:buNone/>
            </a:pPr>
            <a:endParaRPr lang="ru-RU" altLang="ru-RU" sz="2800" b="1" i="1" dirty="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9574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60551" y="302457"/>
            <a:ext cx="8569325" cy="1143000"/>
          </a:xfrm>
        </p:spPr>
        <p:txBody>
          <a:bodyPr anchor="b">
            <a:normAutofit fontScale="90000"/>
          </a:bodyPr>
          <a:lstStyle/>
          <a:p>
            <a:pPr eaLnBrk="1" hangingPunct="1"/>
            <a:r>
              <a:rPr lang="ru-RU" altLang="ru-RU" sz="40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</a:rPr>
              <a:t>Принцип светофора при выборе продуктов</a:t>
            </a:r>
          </a:p>
        </p:txBody>
      </p:sp>
      <p:grpSp>
        <p:nvGrpSpPr>
          <p:cNvPr id="8196" name="Group 3"/>
          <p:cNvGrpSpPr>
            <a:grpSpLocks/>
          </p:cNvGrpSpPr>
          <p:nvPr/>
        </p:nvGrpSpPr>
        <p:grpSpPr bwMode="auto">
          <a:xfrm>
            <a:off x="1524000" y="2051050"/>
            <a:ext cx="9448800" cy="4298950"/>
            <a:chOff x="192" y="1632"/>
            <a:chExt cx="5424" cy="2016"/>
          </a:xfrm>
        </p:grpSpPr>
        <p:grpSp>
          <p:nvGrpSpPr>
            <p:cNvPr id="8197" name="Group 4"/>
            <p:cNvGrpSpPr>
              <a:grpSpLocks/>
            </p:cNvGrpSpPr>
            <p:nvPr/>
          </p:nvGrpSpPr>
          <p:grpSpPr bwMode="auto">
            <a:xfrm>
              <a:off x="196" y="1632"/>
              <a:ext cx="1805" cy="1104"/>
              <a:chOff x="0" y="0"/>
              <a:chExt cx="1222" cy="690"/>
            </a:xfrm>
          </p:grpSpPr>
          <p:sp>
            <p:nvSpPr>
              <p:cNvPr id="8214" name="Rectangle 5"/>
              <p:cNvSpPr>
                <a:spLocks noChangeArrowheads="1"/>
              </p:cNvSpPr>
              <p:nvPr/>
            </p:nvSpPr>
            <p:spPr bwMode="auto">
              <a:xfrm>
                <a:off x="43" y="0"/>
                <a:ext cx="1136" cy="69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endParaRPr kumimoji="1" lang="ru-RU" altLang="ru-RU" sz="2100" b="1" i="1">
                  <a:solidFill>
                    <a:srgbClr val="050507"/>
                  </a:solidFill>
                  <a:latin typeface="Tahoma" panose="020B0604030504040204" pitchFamily="34" charset="0"/>
                </a:endParaRPr>
              </a:p>
              <a:p>
                <a:pPr eaLnBrk="1" hangingPunct="1"/>
                <a:r>
                  <a:rPr kumimoji="1" lang="ru-RU" altLang="ru-RU" sz="2100" b="1">
                    <a:solidFill>
                      <a:srgbClr val="FFFFFF"/>
                    </a:solidFill>
                    <a:latin typeface="Tahoma" panose="020B0604030504040204" pitchFamily="34" charset="0"/>
                  </a:rPr>
                  <a:t>Ограничиваю</a:t>
                </a:r>
              </a:p>
              <a:p>
                <a:r>
                  <a:rPr kumimoji="1" lang="ru-RU" altLang="ru-RU" sz="2100" b="1" i="1">
                    <a:solidFill>
                      <a:srgbClr val="FFFFFF"/>
                    </a:solidFill>
                    <a:latin typeface="Tahoma" panose="020B0604030504040204" pitchFamily="34" charset="0"/>
                    <a:cs typeface="Times New Roman" panose="02020603050405020304" pitchFamily="18" charset="0"/>
                  </a:rPr>
                  <a:t>(</a:t>
                </a:r>
                <a:r>
                  <a:rPr kumimoji="1" lang="ru-RU" altLang="ru-RU" sz="2100" b="1" i="1">
                    <a:solidFill>
                      <a:srgbClr val="FFFFFF"/>
                    </a:solidFill>
                    <a:latin typeface="Tahoma" panose="020B0604030504040204" pitchFamily="34" charset="0"/>
                  </a:rPr>
                  <a:t>высоко-калорийные)</a:t>
                </a:r>
              </a:p>
            </p:txBody>
          </p:sp>
          <p:sp>
            <p:nvSpPr>
              <p:cNvPr id="8215" name="Rectangle 6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222" cy="690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endParaRPr lang="ru-RU" altLang="ru-RU" sz="1800"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8198" name="Group 7"/>
            <p:cNvGrpSpPr>
              <a:grpSpLocks/>
            </p:cNvGrpSpPr>
            <p:nvPr/>
          </p:nvGrpSpPr>
          <p:grpSpPr bwMode="auto">
            <a:xfrm>
              <a:off x="2001" y="1632"/>
              <a:ext cx="1806" cy="1104"/>
              <a:chOff x="1222" y="0"/>
              <a:chExt cx="1222" cy="690"/>
            </a:xfrm>
          </p:grpSpPr>
          <p:sp>
            <p:nvSpPr>
              <p:cNvPr id="8212" name="Rectangle 8"/>
              <p:cNvSpPr>
                <a:spLocks noChangeArrowheads="1"/>
              </p:cNvSpPr>
              <p:nvPr/>
            </p:nvSpPr>
            <p:spPr bwMode="auto">
              <a:xfrm>
                <a:off x="1265" y="0"/>
                <a:ext cx="1136" cy="69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r>
                  <a:rPr kumimoji="1" lang="ru-RU" altLang="ru-RU" sz="2100" b="1">
                    <a:solidFill>
                      <a:srgbClr val="050507"/>
                    </a:solidFill>
                    <a:latin typeface="Tahoma" panose="020B0604030504040204" pitchFamily="34" charset="0"/>
                  </a:rPr>
                  <a:t>Делю пополам привычную порцию</a:t>
                </a:r>
              </a:p>
              <a:p>
                <a:r>
                  <a:rPr kumimoji="1" lang="ru-RU" altLang="ru-RU" sz="2100" b="1" i="1">
                    <a:solidFill>
                      <a:srgbClr val="050507"/>
                    </a:solidFill>
                    <a:latin typeface="Tahoma" panose="020B0604030504040204" pitchFamily="34" charset="0"/>
                    <a:cs typeface="Times New Roman" panose="02020603050405020304" pitchFamily="18" charset="0"/>
                  </a:rPr>
                  <a:t>(</a:t>
                </a:r>
                <a:r>
                  <a:rPr kumimoji="1" lang="ru-RU" altLang="ru-RU" sz="2100" b="1" i="1">
                    <a:solidFill>
                      <a:srgbClr val="050507"/>
                    </a:solidFill>
                    <a:latin typeface="Tahoma" panose="020B0604030504040204" pitchFamily="34" charset="0"/>
                  </a:rPr>
                  <a:t>средне-калорийные</a:t>
                </a:r>
                <a:r>
                  <a:rPr kumimoji="1" lang="ru-RU" altLang="ru-RU" sz="2100" b="1" i="1">
                    <a:solidFill>
                      <a:srgbClr val="050507"/>
                    </a:solidFill>
                    <a:latin typeface="Tahoma" panose="020B0604030504040204" pitchFamily="34" charset="0"/>
                    <a:cs typeface="Times New Roman" panose="02020603050405020304" pitchFamily="18" charset="0"/>
                  </a:rPr>
                  <a:t>)</a:t>
                </a:r>
              </a:p>
              <a:p>
                <a:endParaRPr kumimoji="1" lang="ru-RU" altLang="ru-RU" sz="2100" b="1">
                  <a:solidFill>
                    <a:srgbClr val="050507"/>
                  </a:solidFill>
                  <a:latin typeface="Tahoma" panose="020B0604030504040204" pitchFamily="34" charset="0"/>
                </a:endParaRPr>
              </a:p>
            </p:txBody>
          </p:sp>
          <p:sp>
            <p:nvSpPr>
              <p:cNvPr id="8213" name="Rectangle 9"/>
              <p:cNvSpPr>
                <a:spLocks noChangeArrowheads="1"/>
              </p:cNvSpPr>
              <p:nvPr/>
            </p:nvSpPr>
            <p:spPr bwMode="auto">
              <a:xfrm>
                <a:off x="1222" y="0"/>
                <a:ext cx="1222" cy="690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endParaRPr lang="ru-RU" altLang="ru-RU" sz="1800"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8199" name="Group 10"/>
            <p:cNvGrpSpPr>
              <a:grpSpLocks/>
            </p:cNvGrpSpPr>
            <p:nvPr/>
          </p:nvGrpSpPr>
          <p:grpSpPr bwMode="auto">
            <a:xfrm>
              <a:off x="3807" y="1632"/>
              <a:ext cx="1805" cy="1104"/>
              <a:chOff x="2444" y="0"/>
              <a:chExt cx="1222" cy="690"/>
            </a:xfrm>
          </p:grpSpPr>
          <p:sp>
            <p:nvSpPr>
              <p:cNvPr id="8210" name="Rectangle 11"/>
              <p:cNvSpPr>
                <a:spLocks noChangeArrowheads="1"/>
              </p:cNvSpPr>
              <p:nvPr/>
            </p:nvSpPr>
            <p:spPr bwMode="auto">
              <a:xfrm>
                <a:off x="2487" y="0"/>
                <a:ext cx="1011" cy="69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endParaRPr kumimoji="1" lang="ru-RU" altLang="ru-RU" sz="2100" b="1" i="1">
                  <a:solidFill>
                    <a:srgbClr val="050507"/>
                  </a:solidFill>
                  <a:latin typeface="Tahoma" panose="020B0604030504040204" pitchFamily="34" charset="0"/>
                </a:endParaRPr>
              </a:p>
              <a:p>
                <a:pPr eaLnBrk="1" hangingPunct="1"/>
                <a:r>
                  <a:rPr kumimoji="1" lang="ru-RU" altLang="ru-RU" sz="2100" b="1">
                    <a:solidFill>
                      <a:srgbClr val="050507"/>
                    </a:solidFill>
                    <a:latin typeface="Tahoma" panose="020B0604030504040204" pitchFamily="34" charset="0"/>
                  </a:rPr>
                  <a:t>Без ограничений</a:t>
                </a:r>
              </a:p>
              <a:p>
                <a:r>
                  <a:rPr kumimoji="1" lang="ru-RU" altLang="ru-RU" sz="2100" b="1" i="1">
                    <a:solidFill>
                      <a:srgbClr val="050507"/>
                    </a:solidFill>
                    <a:latin typeface="Tahoma" panose="020B0604030504040204" pitchFamily="34" charset="0"/>
                    <a:cs typeface="Times New Roman" panose="02020603050405020304" pitchFamily="18" charset="0"/>
                  </a:rPr>
                  <a:t>(</a:t>
                </a:r>
                <a:r>
                  <a:rPr kumimoji="1" lang="ru-RU" altLang="ru-RU" sz="2100" b="1" i="1">
                    <a:solidFill>
                      <a:srgbClr val="050507"/>
                    </a:solidFill>
                    <a:latin typeface="Tahoma" panose="020B0604030504040204" pitchFamily="34" charset="0"/>
                  </a:rPr>
                  <a:t>низко-калорийные</a:t>
                </a:r>
                <a:r>
                  <a:rPr kumimoji="1" lang="ru-RU" altLang="ru-RU" sz="2100" b="1" i="1">
                    <a:solidFill>
                      <a:srgbClr val="050507"/>
                    </a:solidFill>
                    <a:latin typeface="Tahoma" panose="020B0604030504040204" pitchFamily="34" charset="0"/>
                    <a:cs typeface="Times New Roman" panose="02020603050405020304" pitchFamily="18" charset="0"/>
                  </a:rPr>
                  <a:t>)</a:t>
                </a:r>
              </a:p>
              <a:p>
                <a:endParaRPr kumimoji="1" lang="ru-RU" altLang="ru-RU" sz="2100" b="1">
                  <a:solidFill>
                    <a:srgbClr val="050507"/>
                  </a:solidFill>
                  <a:latin typeface="Tahoma" panose="020B0604030504040204" pitchFamily="34" charset="0"/>
                </a:endParaRPr>
              </a:p>
            </p:txBody>
          </p:sp>
          <p:sp>
            <p:nvSpPr>
              <p:cNvPr id="8211" name="Rectangle 12"/>
              <p:cNvSpPr>
                <a:spLocks noChangeArrowheads="1"/>
              </p:cNvSpPr>
              <p:nvPr/>
            </p:nvSpPr>
            <p:spPr bwMode="auto">
              <a:xfrm>
                <a:off x="2444" y="0"/>
                <a:ext cx="1222" cy="690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endParaRPr lang="ru-RU" altLang="ru-RU" sz="1800"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8200" name="Group 13"/>
            <p:cNvGrpSpPr>
              <a:grpSpLocks/>
            </p:cNvGrpSpPr>
            <p:nvPr/>
          </p:nvGrpSpPr>
          <p:grpSpPr bwMode="auto">
            <a:xfrm>
              <a:off x="196" y="2736"/>
              <a:ext cx="1805" cy="908"/>
              <a:chOff x="0" y="690"/>
              <a:chExt cx="1222" cy="824"/>
            </a:xfrm>
          </p:grpSpPr>
          <p:sp>
            <p:nvSpPr>
              <p:cNvPr id="8208" name="Rectangle 14"/>
              <p:cNvSpPr>
                <a:spLocks noChangeArrowheads="1"/>
              </p:cNvSpPr>
              <p:nvPr/>
            </p:nvSpPr>
            <p:spPr bwMode="auto">
              <a:xfrm>
                <a:off x="43" y="690"/>
                <a:ext cx="1136" cy="824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endParaRPr kumimoji="1" lang="ru-RU" altLang="ru-RU" sz="1000" b="1" i="1">
                  <a:solidFill>
                    <a:srgbClr val="050507"/>
                  </a:solidFill>
                  <a:latin typeface="Tahoma" panose="020B0604030504040204" pitchFamily="34" charset="0"/>
                </a:endParaRPr>
              </a:p>
              <a:p>
                <a:pPr eaLnBrk="1" hangingPunct="1"/>
                <a:r>
                  <a:rPr kumimoji="1" lang="ru-RU" altLang="ru-RU" sz="2100" b="1" i="1">
                    <a:solidFill>
                      <a:srgbClr val="FFFFFF"/>
                    </a:solidFill>
                    <a:latin typeface="Tahoma" panose="020B0604030504040204" pitchFamily="34" charset="0"/>
                  </a:rPr>
                  <a:t>жиры</a:t>
                </a:r>
              </a:p>
              <a:p>
                <a:r>
                  <a:rPr kumimoji="1" lang="ru-RU" altLang="ru-RU" sz="2100" b="1" i="1">
                    <a:solidFill>
                      <a:srgbClr val="FFFFFF"/>
                    </a:solidFill>
                    <a:latin typeface="Tahoma" panose="020B0604030504040204" pitchFamily="34" charset="0"/>
                  </a:rPr>
                  <a:t>сладости</a:t>
                </a:r>
              </a:p>
              <a:p>
                <a:r>
                  <a:rPr kumimoji="1" lang="ru-RU" altLang="ru-RU" sz="2100" b="1" i="1">
                    <a:solidFill>
                      <a:srgbClr val="FFFFFF"/>
                    </a:solidFill>
                    <a:latin typeface="Tahoma" panose="020B0604030504040204" pitchFamily="34" charset="0"/>
                  </a:rPr>
                  <a:t>алкоголь</a:t>
                </a:r>
              </a:p>
            </p:txBody>
          </p:sp>
          <p:sp>
            <p:nvSpPr>
              <p:cNvPr id="8209" name="Rectangle 15"/>
              <p:cNvSpPr>
                <a:spLocks noChangeArrowheads="1"/>
              </p:cNvSpPr>
              <p:nvPr/>
            </p:nvSpPr>
            <p:spPr bwMode="auto">
              <a:xfrm>
                <a:off x="0" y="690"/>
                <a:ext cx="1222" cy="824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endParaRPr lang="ru-RU" altLang="ru-RU" sz="1800"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8201" name="Group 16"/>
            <p:cNvGrpSpPr>
              <a:grpSpLocks/>
            </p:cNvGrpSpPr>
            <p:nvPr/>
          </p:nvGrpSpPr>
          <p:grpSpPr bwMode="auto">
            <a:xfrm>
              <a:off x="2001" y="2736"/>
              <a:ext cx="1806" cy="908"/>
              <a:chOff x="1222" y="690"/>
              <a:chExt cx="1222" cy="824"/>
            </a:xfrm>
          </p:grpSpPr>
          <p:sp>
            <p:nvSpPr>
              <p:cNvPr id="8206" name="Rectangle 17"/>
              <p:cNvSpPr>
                <a:spLocks noChangeArrowheads="1"/>
              </p:cNvSpPr>
              <p:nvPr/>
            </p:nvSpPr>
            <p:spPr bwMode="auto">
              <a:xfrm>
                <a:off x="1265" y="690"/>
                <a:ext cx="1136" cy="824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r>
                  <a:rPr kumimoji="1" lang="ru-RU" altLang="ru-RU" sz="2100" b="1" i="1">
                    <a:solidFill>
                      <a:srgbClr val="050507"/>
                    </a:solidFill>
                    <a:latin typeface="Tahoma" panose="020B0604030504040204" pitchFamily="34" charset="0"/>
                  </a:rPr>
                  <a:t>крахмал</a:t>
                </a:r>
              </a:p>
              <a:p>
                <a:r>
                  <a:rPr kumimoji="1" lang="ru-RU" altLang="ru-RU" sz="2100" b="1" i="1">
                    <a:solidFill>
                      <a:srgbClr val="050507"/>
                    </a:solidFill>
                    <a:latin typeface="Tahoma" panose="020B0604030504040204" pitchFamily="34" charset="0"/>
                  </a:rPr>
                  <a:t>белки</a:t>
                </a:r>
              </a:p>
              <a:p>
                <a:r>
                  <a:rPr kumimoji="1" lang="ru-RU" altLang="ru-RU" sz="2100" b="1" i="1">
                    <a:solidFill>
                      <a:srgbClr val="050507"/>
                    </a:solidFill>
                    <a:latin typeface="Tahoma" panose="020B0604030504040204" pitchFamily="34" charset="0"/>
                  </a:rPr>
                  <a:t>молоко</a:t>
                </a:r>
              </a:p>
              <a:p>
                <a:r>
                  <a:rPr kumimoji="1" lang="ru-RU" altLang="ru-RU" sz="2100" b="1" i="1">
                    <a:solidFill>
                      <a:srgbClr val="050507"/>
                    </a:solidFill>
                    <a:latin typeface="Tahoma" panose="020B0604030504040204" pitchFamily="34" charset="0"/>
                  </a:rPr>
                  <a:t>фрукты</a:t>
                </a:r>
              </a:p>
            </p:txBody>
          </p:sp>
          <p:sp>
            <p:nvSpPr>
              <p:cNvPr id="8207" name="Rectangle 18"/>
              <p:cNvSpPr>
                <a:spLocks noChangeArrowheads="1"/>
              </p:cNvSpPr>
              <p:nvPr/>
            </p:nvSpPr>
            <p:spPr bwMode="auto">
              <a:xfrm>
                <a:off x="1222" y="690"/>
                <a:ext cx="1222" cy="824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endParaRPr lang="ru-RU" altLang="ru-RU" sz="1800"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8202" name="Group 19"/>
            <p:cNvGrpSpPr>
              <a:grpSpLocks/>
            </p:cNvGrpSpPr>
            <p:nvPr/>
          </p:nvGrpSpPr>
          <p:grpSpPr bwMode="auto">
            <a:xfrm>
              <a:off x="3807" y="2736"/>
              <a:ext cx="1805" cy="908"/>
              <a:chOff x="2444" y="690"/>
              <a:chExt cx="1222" cy="824"/>
            </a:xfrm>
          </p:grpSpPr>
          <p:sp>
            <p:nvSpPr>
              <p:cNvPr id="8204" name="Rectangle 20"/>
              <p:cNvSpPr>
                <a:spLocks noChangeArrowheads="1"/>
              </p:cNvSpPr>
              <p:nvPr/>
            </p:nvSpPr>
            <p:spPr bwMode="auto">
              <a:xfrm>
                <a:off x="2487" y="690"/>
                <a:ext cx="1011" cy="780"/>
              </a:xfrm>
              <a:prstGeom prst="rect">
                <a:avLst/>
              </a:prstGeom>
              <a:solidFill>
                <a:srgbClr val="00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539750" algn="l"/>
                  </a:tabLs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endParaRPr kumimoji="1" lang="ru-RU" altLang="ru-RU" sz="1000" b="1" i="1" dirty="0">
                  <a:solidFill>
                    <a:srgbClr val="050507"/>
                  </a:solidFill>
                  <a:latin typeface="Tahoma" panose="020B0604030504040204" pitchFamily="34" charset="0"/>
                </a:endParaRPr>
              </a:p>
              <a:p>
                <a:pPr eaLnBrk="1" hangingPunct="1"/>
                <a:r>
                  <a:rPr kumimoji="1" lang="ru-RU" altLang="ru-RU" sz="2100" b="1" i="1" dirty="0">
                    <a:solidFill>
                      <a:srgbClr val="050507"/>
                    </a:solidFill>
                    <a:latin typeface="Tahoma" panose="020B0604030504040204" pitchFamily="34" charset="0"/>
                  </a:rPr>
                  <a:t>овощи</a:t>
                </a:r>
              </a:p>
              <a:p>
                <a:r>
                  <a:rPr kumimoji="1" lang="ru-RU" altLang="ru-RU" sz="2100" b="1" i="1" dirty="0">
                    <a:solidFill>
                      <a:srgbClr val="050507"/>
                    </a:solidFill>
                    <a:latin typeface="Tahoma" panose="020B0604030504040204" pitchFamily="34" charset="0"/>
                  </a:rPr>
                  <a:t> - на каждый прием пищи!</a:t>
                </a:r>
              </a:p>
            </p:txBody>
          </p:sp>
          <p:sp>
            <p:nvSpPr>
              <p:cNvPr id="8205" name="Rectangle 21"/>
              <p:cNvSpPr>
                <a:spLocks noChangeArrowheads="1"/>
              </p:cNvSpPr>
              <p:nvPr/>
            </p:nvSpPr>
            <p:spPr bwMode="auto">
              <a:xfrm>
                <a:off x="2444" y="690"/>
                <a:ext cx="1222" cy="824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endParaRPr lang="ru-RU" altLang="ru-RU" sz="1800">
                  <a:latin typeface="Comic Sans MS" panose="030F0702030302020204" pitchFamily="66" charset="0"/>
                </a:endParaRPr>
              </a:p>
            </p:txBody>
          </p:sp>
        </p:grpSp>
        <p:sp>
          <p:nvSpPr>
            <p:cNvPr id="8203" name="Rectangle 22"/>
            <p:cNvSpPr>
              <a:spLocks noChangeArrowheads="1"/>
            </p:cNvSpPr>
            <p:nvPr/>
          </p:nvSpPr>
          <p:spPr bwMode="auto">
            <a:xfrm>
              <a:off x="192" y="1632"/>
              <a:ext cx="5424" cy="2016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endParaRPr lang="ru-RU" altLang="ru-RU" sz="180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275341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345441" cy="760020"/>
          </a:xfrm>
          <a:solidFill>
            <a:schemeClr val="accent2">
              <a:lumMod val="50000"/>
            </a:schemeClr>
          </a:solidFill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Универсальные законы здорового питания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84982" y="866179"/>
            <a:ext cx="6034643" cy="5677125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Вода важнее, чем еда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Баланс энергии и микронутриентов,</a:t>
            </a:r>
          </a:p>
          <a:p>
            <a:pPr marL="0" indent="0">
              <a:buNone/>
            </a:pPr>
            <a:r>
              <a:rPr lang="ru-RU" dirty="0" smtClean="0"/>
              <a:t> соответствует возрасту, полу, характеру трудовой деятельности, климатическим и генетическим особенностям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Режим питания</a:t>
            </a:r>
          </a:p>
          <a:p>
            <a:pPr marL="0" indent="0">
              <a:buNone/>
            </a:pPr>
            <a:r>
              <a:rPr lang="ru-RU" dirty="0" smtClean="0"/>
              <a:t> включает утренний метаболизм, позволяет избежать переедания в вечернее время, умеренное количество пищи насыщает организм равномерно в течение дня. 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Эстетика приема пищи </a:t>
            </a:r>
          </a:p>
          <a:p>
            <a:pPr marL="0" indent="0">
              <a:buNone/>
            </a:pPr>
            <a:r>
              <a:rPr lang="ru-RU" dirty="0" smtClean="0"/>
              <a:t> Красивая сервировка, отсутствие спешки и отвлекающих средств ( гаджетов, телевизоров)  позволяет сосредоточиться на еде, получить наслаждение от небольшого количества пищи 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Гигиена на кухне и в столовой сохраняет  здоровье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Выбор полезных продуктов – хорошая привычка</a:t>
            </a:r>
            <a:endParaRPr lang="ru-RU" dirty="0"/>
          </a:p>
        </p:txBody>
      </p:sp>
      <p:pic>
        <p:nvPicPr>
          <p:cNvPr id="4" name="Picture 2" descr="C:\Users\Корсун_Е_В\Pictures\МАКЕТЫ ГОТОВЫЕ\Макеты Гос контракт 2014 нагляд матер\Плакат Вода важнне чем ед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32" y="637370"/>
            <a:ext cx="2887118" cy="22328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Корсун_Е_В\Desktop\c-userssodesktop-2-piramida-pitaniya-1600x10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87" y="2923281"/>
            <a:ext cx="2990837" cy="18767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Users\Корсун_Е_В\Desktop\Режим-питания-Здоровое-питание-полезная-привычка_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32" y="4800031"/>
            <a:ext cx="2887118" cy="20419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6215" y="127104"/>
            <a:ext cx="2915785" cy="21717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Объект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226872" y="2425909"/>
            <a:ext cx="2965128" cy="2039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 descr="C:\Users\Корсун_Е_В\Pictures\МАКЕТЫ ГОТОВЫЕ\новые\Питание плакат2 (2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9625" y="4613565"/>
            <a:ext cx="3112933" cy="22444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85038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33013"/>
            <a:ext cx="10091826" cy="6824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6687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0830" y="97298"/>
            <a:ext cx="8596668" cy="1320800"/>
          </a:xfrm>
        </p:spPr>
        <p:txBody>
          <a:bodyPr/>
          <a:lstStyle/>
          <a:p>
            <a:r>
              <a:rPr lang="ru-RU" dirty="0" smtClean="0"/>
              <a:t>Секреты обретения стройности</a:t>
            </a:r>
            <a:endParaRPr lang="ru-RU" dirty="0"/>
          </a:p>
        </p:txBody>
      </p:sp>
      <p:pic>
        <p:nvPicPr>
          <p:cNvPr id="3" name="Рисунок 2" descr="C:\Users\Корсун_Е_В\Desktop\glik-index-w11-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30" y="2754583"/>
            <a:ext cx="6112002" cy="4033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Корсун_Е_В\Desktop\glik-index-w23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8197" y="295781"/>
            <a:ext cx="4105275" cy="3158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Корсун_Е_В\Desktop\glik-index-w2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801" y="915424"/>
            <a:ext cx="4311396" cy="304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Корсун_Е_В\Desktop\glik-index-w21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8400" y="3957073"/>
            <a:ext cx="4287563" cy="28314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17990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06363"/>
            <a:ext cx="9182100" cy="769937"/>
          </a:xfrm>
          <a:solidFill>
            <a:schemeClr val="accent2">
              <a:lumMod val="50000"/>
            </a:schemeClr>
          </a:solidFill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</a:rPr>
              <a:t>Причины </a:t>
            </a:r>
            <a:r>
              <a:rPr lang="ru-RU" alt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</a:rPr>
              <a:t>переедания - </a:t>
            </a:r>
            <a:r>
              <a:rPr lang="en-US" alt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</a:rPr>
              <a:t>“</a:t>
            </a:r>
            <a:r>
              <a:rPr lang="ru-RU" alt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</a:rPr>
              <a:t>лишней</a:t>
            </a:r>
            <a:r>
              <a:rPr lang="en-US" alt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</a:rPr>
              <a:t>”</a:t>
            </a:r>
            <a:r>
              <a:rPr lang="ru-RU" alt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</a:rPr>
              <a:t> еды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268414"/>
            <a:ext cx="6731000" cy="4160837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altLang="ru-RU" sz="2000" dirty="0"/>
              <a:t>Нет завтрака, нормального обеда – вечером невозможно оторваться от холодильника</a:t>
            </a:r>
            <a:r>
              <a:rPr lang="ru-RU" altLang="ru-RU" sz="2000" dirty="0" smtClean="0"/>
              <a:t>…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altLang="ru-RU" sz="2000" dirty="0" smtClean="0"/>
              <a:t>Сладкие перекусы ( конфеты, печенье, булки, чипсы, попкорн) </a:t>
            </a:r>
            <a:endParaRPr lang="ru-RU" altLang="ru-RU" sz="2000" dirty="0"/>
          </a:p>
          <a:p>
            <a:pPr>
              <a:buFont typeface="Wingdings" panose="05000000000000000000" pitchFamily="2" charset="2"/>
              <a:buChar char="q"/>
            </a:pPr>
            <a:r>
              <a:rPr lang="ru-RU" altLang="ru-RU" sz="2000" dirty="0"/>
              <a:t>Просмотр фильма, гаджетов во время еды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altLang="ru-RU" sz="2000" dirty="0"/>
              <a:t>Быстрая еда</a:t>
            </a:r>
          </a:p>
          <a:p>
            <a:pPr eaLnBrk="1" hangingPunct="1">
              <a:buFont typeface="Wingdings" panose="05000000000000000000" pitchFamily="2" charset="2"/>
              <a:buChar char="q"/>
            </a:pPr>
            <a:r>
              <a:rPr lang="en-US" altLang="ru-RU" sz="2000" dirty="0" smtClean="0"/>
              <a:t>“</a:t>
            </a:r>
            <a:r>
              <a:rPr lang="ru-RU" altLang="ru-RU" sz="2000" dirty="0" smtClean="0"/>
              <a:t>За компанию</a:t>
            </a:r>
            <a:r>
              <a:rPr lang="en-US" altLang="ru-RU" sz="2000" dirty="0" smtClean="0"/>
              <a:t>”</a:t>
            </a:r>
            <a:endParaRPr lang="ru-RU" altLang="ru-RU" sz="2000" dirty="0" smtClean="0"/>
          </a:p>
          <a:p>
            <a:pPr eaLnBrk="1" hangingPunct="1">
              <a:buFont typeface="Wingdings" panose="05000000000000000000" pitchFamily="2" charset="2"/>
              <a:buChar char="q"/>
            </a:pPr>
            <a:r>
              <a:rPr lang="ru-RU" altLang="ru-RU" sz="2000" dirty="0" smtClean="0"/>
              <a:t>Потому, что надо...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altLang="ru-RU" sz="2000" dirty="0"/>
              <a:t>Неинтересная работа</a:t>
            </a:r>
          </a:p>
          <a:p>
            <a:pPr eaLnBrk="1" hangingPunct="1">
              <a:buFont typeface="Wingdings" panose="05000000000000000000" pitchFamily="2" charset="2"/>
              <a:buChar char="q"/>
            </a:pPr>
            <a:r>
              <a:rPr lang="ru-RU" altLang="ru-RU" sz="2000" dirty="0" smtClean="0"/>
              <a:t>Чем-то себя занять</a:t>
            </a:r>
          </a:p>
          <a:p>
            <a:pPr eaLnBrk="1" hangingPunct="1">
              <a:buFont typeface="Wingdings" panose="05000000000000000000" pitchFamily="2" charset="2"/>
              <a:buChar char="q"/>
            </a:pPr>
            <a:r>
              <a:rPr lang="ru-RU" altLang="ru-RU" sz="2000" dirty="0" smtClean="0"/>
              <a:t>Заесть неприятности…</a:t>
            </a:r>
          </a:p>
        </p:txBody>
      </p:sp>
      <p:pic>
        <p:nvPicPr>
          <p:cNvPr id="9218" name="Picture 2" descr="https://s4.cdn.eg.ru/wp-content/uploads/2019/06/eda-pered-televizorom10450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300" y="876300"/>
            <a:ext cx="4647899" cy="392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03060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30201" y="295275"/>
            <a:ext cx="11861800" cy="679450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Меняйте пищевые привычки и рацион постепенно, день за днем</a:t>
            </a:r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</a:br>
            <a:endParaRPr lang="ru-RU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Рисунок 3" descr="C:\Users\Корсун_Е_В\Desktop\glik-index-w2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393" y="1375562"/>
            <a:ext cx="4921507" cy="412056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444500" y="1529450"/>
            <a:ext cx="6299199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8537" indent="-178537">
              <a:buFont typeface="Arial" pitchFamily="34" charset="0"/>
              <a:buChar char="•"/>
            </a:pPr>
            <a:r>
              <a:rPr lang="ru-RU" sz="2000" dirty="0">
                <a:latin typeface="Arial Narrow" panose="020B0606020202030204" pitchFamily="34" charset="0"/>
              </a:rPr>
              <a:t>Не </a:t>
            </a:r>
            <a:r>
              <a:rPr lang="ru-RU" sz="2000" dirty="0" smtClean="0">
                <a:latin typeface="Arial Narrow" panose="020B0606020202030204" pitchFamily="34" charset="0"/>
              </a:rPr>
              <a:t>ищите универсальных диет  и не старайтесь </a:t>
            </a:r>
            <a:r>
              <a:rPr lang="ru-RU" sz="2000" dirty="0">
                <a:latin typeface="Arial Narrow" panose="020B0606020202030204" pitchFamily="34" charset="0"/>
              </a:rPr>
              <a:t>сразу изменить пищевые привычки, </a:t>
            </a:r>
          </a:p>
          <a:p>
            <a:pPr marL="178537" indent="-178537">
              <a:buFont typeface="Arial" pitchFamily="34" charset="0"/>
              <a:buChar char="•"/>
            </a:pPr>
            <a:endParaRPr lang="ru-RU" sz="2000" dirty="0" smtClean="0">
              <a:latin typeface="Arial Narrow" panose="020B0606020202030204" pitchFamily="34" charset="0"/>
            </a:endParaRPr>
          </a:p>
          <a:p>
            <a:pPr marL="178537" indent="-178537">
              <a:buFont typeface="Arial" pitchFamily="34" charset="0"/>
              <a:buChar char="•"/>
            </a:pPr>
            <a:r>
              <a:rPr lang="ru-RU" sz="2000" dirty="0" smtClean="0">
                <a:latin typeface="Arial Narrow" panose="020B0606020202030204" pitchFamily="34" charset="0"/>
              </a:rPr>
              <a:t>Меняйте </a:t>
            </a:r>
            <a:r>
              <a:rPr lang="ru-RU" sz="2000" dirty="0">
                <a:latin typeface="Arial Narrow" panose="020B0606020202030204" pitchFamily="34" charset="0"/>
              </a:rPr>
              <a:t>рацион постепенно, день за </a:t>
            </a:r>
            <a:r>
              <a:rPr lang="ru-RU" sz="2000" dirty="0" smtClean="0">
                <a:latin typeface="Arial Narrow" panose="020B0606020202030204" pitchFamily="34" charset="0"/>
              </a:rPr>
              <a:t>днем.</a:t>
            </a:r>
          </a:p>
          <a:p>
            <a:pPr marL="178537" indent="-178537">
              <a:buFont typeface="Arial" pitchFamily="34" charset="0"/>
              <a:buChar char="•"/>
            </a:pPr>
            <a:endParaRPr lang="ru-RU" sz="2000" dirty="0">
              <a:latin typeface="Arial Narrow" panose="020B0606020202030204" pitchFamily="34" charset="0"/>
            </a:endParaRPr>
          </a:p>
          <a:p>
            <a:pPr marL="178537" indent="-178537">
              <a:buFont typeface="Arial" pitchFamily="34" charset="0"/>
              <a:buChar char="•"/>
            </a:pPr>
            <a:r>
              <a:rPr lang="ru-RU" sz="2000" dirty="0" smtClean="0">
                <a:latin typeface="Arial Narrow" panose="020B0606020202030204" pitchFamily="34" charset="0"/>
              </a:rPr>
              <a:t>Подбирайте </a:t>
            </a:r>
            <a:r>
              <a:rPr lang="ru-RU" sz="2000" dirty="0">
                <a:latin typeface="Arial Narrow" panose="020B0606020202030204" pitchFamily="34" charset="0"/>
              </a:rPr>
              <a:t>себе такие блюда, которые подходят вам, нравятся вам по вкусу и способны заменить вредные и чрезмерно </a:t>
            </a:r>
            <a:r>
              <a:rPr lang="ru-RU" sz="2000" dirty="0" smtClean="0">
                <a:latin typeface="Arial Narrow" panose="020B0606020202030204" pitchFamily="34" charset="0"/>
              </a:rPr>
              <a:t>калорийные.</a:t>
            </a:r>
          </a:p>
          <a:p>
            <a:pPr marL="178537" indent="-178537">
              <a:buFont typeface="Arial" pitchFamily="34" charset="0"/>
              <a:buChar char="•"/>
            </a:pPr>
            <a:endParaRPr lang="ru-RU" sz="2000" dirty="0">
              <a:latin typeface="Arial Narrow" panose="020B0606020202030204" pitchFamily="34" charset="0"/>
            </a:endParaRPr>
          </a:p>
          <a:p>
            <a:pPr marL="178537" indent="-178537">
              <a:buFont typeface="Arial" pitchFamily="34" charset="0"/>
              <a:buChar char="•"/>
            </a:pPr>
            <a:r>
              <a:rPr lang="ru-RU" sz="2000" dirty="0" smtClean="0">
                <a:latin typeface="Arial Narrow" panose="020B0606020202030204" pitchFamily="34" charset="0"/>
              </a:rPr>
              <a:t>Только </a:t>
            </a:r>
            <a:r>
              <a:rPr lang="ru-RU" sz="2000" dirty="0">
                <a:latin typeface="Arial Narrow" panose="020B0606020202030204" pitchFamily="34" charset="0"/>
              </a:rPr>
              <a:t>так вы подберете себе идеальную диету</a:t>
            </a:r>
          </a:p>
          <a:p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66494" y="5746567"/>
            <a:ext cx="9692609" cy="954107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Arial Narrow" panose="020B0606020202030204" pitchFamily="34" charset="0"/>
              </a:rPr>
              <a:t>Потребление продуктов с высоким ГИ допустимо </a:t>
            </a:r>
          </a:p>
          <a:p>
            <a:pPr algn="ctr"/>
            <a:r>
              <a:rPr lang="ru-RU" sz="2800" dirty="0">
                <a:solidFill>
                  <a:schemeClr val="bg1"/>
                </a:solidFill>
                <a:latin typeface="Arial Narrow" panose="020B0606020202030204" pitchFamily="34" charset="0"/>
              </a:rPr>
              <a:t> после тяжелой физической работы и после болезни</a:t>
            </a:r>
          </a:p>
        </p:txBody>
      </p:sp>
    </p:spTree>
    <p:extLst>
      <p:ext uri="{BB962C8B-B14F-4D97-AF65-F5344CB8AC3E}">
        <p14:creationId xmlns:p14="http://schemas.microsoft.com/office/powerpoint/2010/main" val="14890295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Полезная информация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20700" y="1759635"/>
            <a:ext cx="861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http://cozimp.ru/index/poleznyie-resursyi/kompleksnoe-obsledovanie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680" y="2554287"/>
            <a:ext cx="10416733" cy="36941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2208" y="130241"/>
            <a:ext cx="3466692" cy="1430827"/>
          </a:xfrm>
          <a:prstGeom prst="rect">
            <a:avLst/>
          </a:prstGeom>
        </p:spPr>
      </p:pic>
      <p:pic>
        <p:nvPicPr>
          <p:cNvPr id="10242" name="Picture 2" descr="https://www.banfaikaroly.hu/wp-content/uploads/2018/03/Green_Phone_Font-Awesome.svg_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5228" y="172428"/>
            <a:ext cx="1813960" cy="1813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145669" y="1079408"/>
            <a:ext cx="256993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/>
              <a:t>45-28-51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708295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6929"/>
            <a:ext cx="10515600" cy="536396"/>
          </a:xfrm>
          <a:solidFill>
            <a:schemeClr val="accent2">
              <a:lumMod val="50000"/>
            </a:schemeClr>
          </a:solidFill>
        </p:spPr>
        <p:txBody>
          <a:bodyPr>
            <a:normAutofit fontScale="9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b="1" dirty="0" smtClean="0">
                <a:ln/>
                <a:solidFill>
                  <a:schemeClr val="bg1"/>
                </a:solidFill>
              </a:rPr>
              <a:t>Особенности  пищеварения детей и подростков</a:t>
            </a:r>
            <a:r>
              <a:rPr lang="ru-RU" b="1" dirty="0">
                <a:ln/>
                <a:solidFill>
                  <a:schemeClr val="accent3"/>
                </a:solidFill>
              </a:rPr>
              <a:t/>
            </a:r>
            <a:br>
              <a:rPr lang="ru-RU" b="1" dirty="0">
                <a:ln/>
                <a:solidFill>
                  <a:schemeClr val="accent3"/>
                </a:solidFill>
              </a:rPr>
            </a:br>
            <a:endParaRPr lang="ru-RU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" y="685849"/>
            <a:ext cx="12077700" cy="3152281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sz="2000" dirty="0" smtClean="0"/>
              <a:t>Пищеварительная система подростка находится в стадии развития.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К </a:t>
            </a:r>
            <a:r>
              <a:rPr lang="ru-RU" sz="2000" dirty="0" smtClean="0"/>
              <a:t>10-11 </a:t>
            </a:r>
            <a:r>
              <a:rPr lang="ru-RU" sz="2000" dirty="0"/>
              <a:t>годам – желудок, к </a:t>
            </a:r>
            <a:r>
              <a:rPr lang="ru-RU" sz="2000" dirty="0" smtClean="0"/>
              <a:t>11-13 </a:t>
            </a:r>
            <a:r>
              <a:rPr lang="ru-RU" sz="2000" dirty="0"/>
              <a:t>– слюнные железы и пищевод становятся такими же, как у взрослого человека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Подросткам свойственны усиленное выделение желудочного сока и повышенная эвакуаторная активность желудка. </a:t>
            </a:r>
            <a:endParaRPr lang="ru-RU" sz="2000" dirty="0" smtClean="0"/>
          </a:p>
          <a:p>
            <a:r>
              <a:rPr lang="ru-RU" sz="2000" dirty="0" smtClean="0"/>
              <a:t>Секреторная </a:t>
            </a:r>
            <a:r>
              <a:rPr lang="ru-RU" sz="2000" dirty="0"/>
              <a:t>функция поджелудочной железы у подростков также усиливается. </a:t>
            </a:r>
            <a:endParaRPr lang="ru-RU" sz="2000" dirty="0" smtClean="0"/>
          </a:p>
          <a:p>
            <a:r>
              <a:rPr lang="ru-RU" sz="2000" dirty="0" smtClean="0"/>
              <a:t>К </a:t>
            </a:r>
            <a:r>
              <a:rPr lang="ru-RU" sz="2000" dirty="0"/>
              <a:t>концу подросткового периода завершается созревание желчевыделительной системы, в то время как ее моторная функция нестабильна: она может повышаться или снижаться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99" y="3838130"/>
            <a:ext cx="4271197" cy="301987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448300" y="3890654"/>
            <a:ext cx="6324600" cy="255454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Пищеварительная  система подростка отличается высокой ранимостью ,  реагирует на:</a:t>
            </a:r>
          </a:p>
          <a:p>
            <a:pPr algn="ctr"/>
            <a:endParaRPr lang="ru-RU" sz="2000" dirty="0" smtClean="0"/>
          </a:p>
          <a:p>
            <a:pPr algn="ctr"/>
            <a:r>
              <a:rPr lang="ru-RU" sz="2000" dirty="0" smtClean="0"/>
              <a:t>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 эмоциональное напряжение ( стресс)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 физические нагрузки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 нарушение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режима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питания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труда и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отдыха</a:t>
            </a:r>
          </a:p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Качество рациона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9752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061" y="144379"/>
            <a:ext cx="8984531" cy="705853"/>
          </a:xfrm>
          <a:solidFill>
            <a:schemeClr val="accent2">
              <a:lumMod val="5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Алиментарно- зависимые заболевания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V="1">
            <a:off x="1122947" y="802802"/>
            <a:ext cx="7695459" cy="47430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flipH="1">
            <a:off x="478411" y="256674"/>
            <a:ext cx="35650" cy="6128084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478411" y="1044851"/>
            <a:ext cx="3708412" cy="792088"/>
          </a:xfrm>
          <a:prstGeom prst="roundRect">
            <a:avLst/>
          </a:prstGeom>
          <a:noFill/>
          <a:ln>
            <a:solidFill>
              <a:srgbClr val="00C89D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35272" y="2722290"/>
            <a:ext cx="3629998" cy="792088"/>
          </a:xfrm>
          <a:prstGeom prst="roundRect">
            <a:avLst/>
          </a:prstGeom>
          <a:noFill/>
          <a:ln>
            <a:solidFill>
              <a:srgbClr val="00C89D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64159" y="3662869"/>
            <a:ext cx="3708412" cy="792088"/>
          </a:xfrm>
          <a:prstGeom prst="roundRect">
            <a:avLst/>
          </a:prstGeom>
          <a:noFill/>
          <a:ln>
            <a:solidFill>
              <a:srgbClr val="00C89D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35272" y="4769774"/>
            <a:ext cx="3708412" cy="792088"/>
          </a:xfrm>
          <a:prstGeom prst="roundRect">
            <a:avLst/>
          </a:prstGeom>
          <a:noFill/>
          <a:ln>
            <a:solidFill>
              <a:srgbClr val="00C89D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692897" y="2006441"/>
            <a:ext cx="31822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Кишечные инфекции</a:t>
            </a:r>
          </a:p>
          <a:p>
            <a:r>
              <a:rPr lang="ru-RU" dirty="0" smtClean="0"/>
              <a:t> бактериальные и вирусные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09121" y="2891792"/>
            <a:ext cx="34960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Пищевые отравления</a:t>
            </a:r>
            <a:endParaRPr lang="ru-RU" dirty="0"/>
          </a:p>
          <a:p>
            <a:r>
              <a:rPr lang="ru-RU" dirty="0"/>
              <a:t>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64159" y="3737953"/>
            <a:ext cx="38019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Алкогольные интоксикации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669553" y="4898328"/>
            <a:ext cx="33409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Пищевая аллергия</a:t>
            </a:r>
            <a:endParaRPr lang="ru-RU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35272" y="5750166"/>
            <a:ext cx="3708412" cy="792088"/>
          </a:xfrm>
          <a:prstGeom prst="roundRect">
            <a:avLst/>
          </a:prstGeom>
          <a:noFill/>
          <a:ln>
            <a:solidFill>
              <a:srgbClr val="00C89D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578298" y="1131896"/>
            <a:ext cx="4193862" cy="585500"/>
          </a:xfrm>
          <a:prstGeom prst="roundRect">
            <a:avLst/>
          </a:prstGeom>
          <a:noFill/>
          <a:ln>
            <a:solidFill>
              <a:srgbClr val="00C89D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69553" y="5823044"/>
            <a:ext cx="35741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Врожденные нарушения </a:t>
            </a:r>
          </a:p>
          <a:p>
            <a:r>
              <a:rPr lang="ru-RU" dirty="0" smtClean="0"/>
              <a:t>Обмена веществ</a:t>
            </a:r>
            <a:endParaRPr lang="ru-RU" dirty="0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7210130" y="850232"/>
            <a:ext cx="0" cy="368968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720207" y="1264902"/>
            <a:ext cx="3910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Последствия дисбалансов питания</a:t>
            </a:r>
            <a:endParaRPr lang="ru-RU" dirty="0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8031525" y="1825596"/>
            <a:ext cx="580122" cy="159054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4654415" y="1766321"/>
            <a:ext cx="0" cy="3132007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5" name="Скругленный прямоугольник 34"/>
          <p:cNvSpPr/>
          <p:nvPr/>
        </p:nvSpPr>
        <p:spPr>
          <a:xfrm>
            <a:off x="4654415" y="1999060"/>
            <a:ext cx="2882355" cy="1658299"/>
          </a:xfrm>
          <a:prstGeom prst="roundRect">
            <a:avLst/>
          </a:prstGeom>
          <a:noFill/>
          <a:ln>
            <a:solidFill>
              <a:srgbClr val="00C89D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8685549" y="1508655"/>
            <a:ext cx="3418360" cy="2115657"/>
          </a:xfrm>
          <a:prstGeom prst="roundRect">
            <a:avLst/>
          </a:prstGeom>
          <a:solidFill>
            <a:schemeClr val="bg1"/>
          </a:solidFill>
          <a:ln>
            <a:solidFill>
              <a:srgbClr val="00C89D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8897710" y="1706628"/>
            <a:ext cx="3220813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Недостаточность:</a:t>
            </a:r>
            <a:endParaRPr lang="ru-RU" dirty="0"/>
          </a:p>
          <a:p>
            <a:r>
              <a:rPr lang="ru-RU" dirty="0" smtClean="0"/>
              <a:t>Белковая</a:t>
            </a:r>
          </a:p>
          <a:p>
            <a:r>
              <a:rPr lang="ru-RU" dirty="0" err="1" smtClean="0"/>
              <a:t>Гпо</a:t>
            </a:r>
            <a:r>
              <a:rPr lang="ru-RU" dirty="0" smtClean="0"/>
              <a:t> и авитаминозы</a:t>
            </a:r>
          </a:p>
          <a:p>
            <a:r>
              <a:rPr lang="ru-RU" dirty="0" smtClean="0"/>
              <a:t>Микро и </a:t>
            </a:r>
            <a:r>
              <a:rPr lang="ru-RU" dirty="0" err="1" smtClean="0"/>
              <a:t>макроэлементозы</a:t>
            </a:r>
            <a:r>
              <a:rPr lang="ru-RU" dirty="0" smtClean="0"/>
              <a:t>,</a:t>
            </a:r>
          </a:p>
          <a:p>
            <a:r>
              <a:rPr lang="ru-RU" dirty="0" smtClean="0"/>
              <a:t>Анемия</a:t>
            </a:r>
          </a:p>
          <a:p>
            <a:r>
              <a:rPr lang="ru-RU" dirty="0" smtClean="0"/>
              <a:t>Маразм алиментарный 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770045" y="2023874"/>
            <a:ext cx="262262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Избыточная масса тела</a:t>
            </a:r>
          </a:p>
          <a:p>
            <a:r>
              <a:rPr lang="ru-RU" sz="1600" dirty="0" smtClean="0"/>
              <a:t>Ожирение </a:t>
            </a:r>
          </a:p>
          <a:p>
            <a:r>
              <a:rPr lang="ru-RU" sz="1600" dirty="0" err="1" smtClean="0"/>
              <a:t>Дислипидэимя</a:t>
            </a:r>
            <a:endParaRPr lang="ru-RU" sz="1600" dirty="0" smtClean="0"/>
          </a:p>
          <a:p>
            <a:r>
              <a:rPr lang="ru-RU" sz="1600" dirty="0" err="1" smtClean="0"/>
              <a:t>Гиперхолестеринэимя</a:t>
            </a:r>
            <a:endParaRPr lang="ru-RU" sz="1600" dirty="0" smtClean="0"/>
          </a:p>
          <a:p>
            <a:r>
              <a:rPr lang="ru-RU" sz="1600" dirty="0" smtClean="0"/>
              <a:t>Гипергликемия</a:t>
            </a:r>
          </a:p>
          <a:p>
            <a:endParaRPr lang="ru-RU" dirty="0"/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7890144" y="1809825"/>
            <a:ext cx="30698" cy="1966528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0" y="771550"/>
            <a:ext cx="7236296" cy="0"/>
          </a:xfrm>
          <a:prstGeom prst="line">
            <a:avLst/>
          </a:prstGeom>
          <a:ln w="76200">
            <a:solidFill>
              <a:srgbClr val="00927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Скругленный прямоугольник 46"/>
          <p:cNvSpPr/>
          <p:nvPr/>
        </p:nvSpPr>
        <p:spPr>
          <a:xfrm>
            <a:off x="5421350" y="3830382"/>
            <a:ext cx="6358972" cy="302761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C89D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5727218" y="3858175"/>
            <a:ext cx="570871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Метаболический синдром( смертельный квартет)</a:t>
            </a:r>
          </a:p>
          <a:p>
            <a:r>
              <a:rPr lang="ru-RU" dirty="0" smtClean="0"/>
              <a:t>Атеросклероз  и заболевания сосудов</a:t>
            </a:r>
          </a:p>
          <a:p>
            <a:r>
              <a:rPr lang="ru-RU" dirty="0" smtClean="0"/>
              <a:t>Артериальная гипертония</a:t>
            </a:r>
            <a:endParaRPr lang="ru-RU" dirty="0"/>
          </a:p>
          <a:p>
            <a:r>
              <a:rPr lang="ru-RU" dirty="0" smtClean="0"/>
              <a:t>ИБС</a:t>
            </a:r>
          </a:p>
          <a:p>
            <a:r>
              <a:rPr lang="ru-RU" dirty="0" smtClean="0"/>
              <a:t>Сахарный диабет</a:t>
            </a:r>
          </a:p>
          <a:p>
            <a:r>
              <a:rPr lang="ru-RU" dirty="0"/>
              <a:t>Онкологические </a:t>
            </a:r>
            <a:r>
              <a:rPr lang="ru-RU" dirty="0" smtClean="0"/>
              <a:t>заболевания</a:t>
            </a:r>
          </a:p>
          <a:p>
            <a:r>
              <a:rPr lang="ru-RU" dirty="0" smtClean="0"/>
              <a:t>Заболевания щитовидной железы</a:t>
            </a:r>
          </a:p>
          <a:p>
            <a:r>
              <a:rPr lang="ru-RU" dirty="0" smtClean="0"/>
              <a:t>Заболевания ЖКТ, Желчнокаменная болезнь</a:t>
            </a:r>
          </a:p>
          <a:p>
            <a:r>
              <a:rPr lang="ru-RU" dirty="0" smtClean="0"/>
              <a:t>Остеопороз</a:t>
            </a:r>
          </a:p>
          <a:p>
            <a:r>
              <a:rPr lang="ru-RU" dirty="0" smtClean="0"/>
              <a:t>Вторичные иммунодефициты</a:t>
            </a:r>
          </a:p>
          <a:p>
            <a:r>
              <a:rPr lang="ru-RU" dirty="0" smtClean="0"/>
              <a:t>Подагра</a:t>
            </a:r>
            <a:endParaRPr lang="ru-RU" dirty="0"/>
          </a:p>
          <a:p>
            <a:endParaRPr lang="ru-RU" dirty="0"/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513377" y="1874055"/>
            <a:ext cx="3708412" cy="792088"/>
          </a:xfrm>
          <a:prstGeom prst="roundRect">
            <a:avLst/>
          </a:prstGeom>
          <a:noFill/>
          <a:ln>
            <a:solidFill>
              <a:srgbClr val="00C89D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 flipH="1">
            <a:off x="711999" y="1227724"/>
            <a:ext cx="28010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Кариес</a:t>
            </a:r>
            <a:endParaRPr lang="ru-RU" dirty="0"/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 flipV="1">
            <a:off x="4761734" y="4868883"/>
            <a:ext cx="546536" cy="8487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>
            <a:off x="5074749" y="3699121"/>
            <a:ext cx="580122" cy="159054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3528648" y="4074795"/>
            <a:ext cx="1073869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цирроз</a:t>
            </a:r>
            <a:endParaRPr lang="ru-RU" dirty="0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478411" y="1049225"/>
            <a:ext cx="3708412" cy="792088"/>
          </a:xfrm>
          <a:prstGeom prst="roundRect">
            <a:avLst/>
          </a:prstGeom>
          <a:noFill/>
          <a:ln>
            <a:solidFill>
              <a:srgbClr val="00C89D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947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1"/>
          <p:cNvGrpSpPr>
            <a:grpSpLocks/>
          </p:cNvGrpSpPr>
          <p:nvPr/>
        </p:nvGrpSpPr>
        <p:grpSpPr bwMode="auto">
          <a:xfrm>
            <a:off x="1855925" y="-55149"/>
            <a:ext cx="10274300" cy="1151495"/>
            <a:chOff x="-38" y="-23"/>
            <a:chExt cx="5830" cy="784"/>
          </a:xfrm>
          <a:solidFill>
            <a:schemeClr val="accent2">
              <a:lumMod val="50000"/>
            </a:schemeClr>
          </a:solidFill>
        </p:grpSpPr>
        <p:pic>
          <p:nvPicPr>
            <p:cNvPr id="27721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8" y="-23"/>
              <a:ext cx="5830" cy="78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7722" name="Text Box 3"/>
            <p:cNvSpPr txBox="1">
              <a:spLocks noChangeArrowheads="1"/>
            </p:cNvSpPr>
            <p:nvPr/>
          </p:nvSpPr>
          <p:spPr bwMode="auto">
            <a:xfrm>
              <a:off x="35" y="35"/>
              <a:ext cx="5687" cy="64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pic>
        <p:nvPicPr>
          <p:cNvPr id="2765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87" y="12222"/>
            <a:ext cx="1912938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7652" name="Rectangle 6"/>
          <p:cNvSpPr>
            <a:spLocks noChangeArrowheads="1"/>
          </p:cNvSpPr>
          <p:nvPr/>
        </p:nvSpPr>
        <p:spPr bwMode="auto">
          <a:xfrm>
            <a:off x="1998195" y="48674"/>
            <a:ext cx="9738424" cy="956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89987" tIns="46793" rIns="89987" bIns="46793">
            <a:spAutoFit/>
          </a:bodyPr>
          <a:lstStyle>
            <a:lvl1pPr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1750"/>
              </a:spcBef>
            </a:pPr>
            <a:r>
              <a:rPr lang="ru-RU" altLang="ru-RU" sz="2800" b="1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Основные </a:t>
            </a:r>
            <a:r>
              <a:rPr lang="ru-RU" altLang="ru-RU" sz="2800" b="1" dirty="0" smtClean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заболевания, связанные с нарушением питания школьников и их причины</a:t>
            </a:r>
            <a:endParaRPr lang="ru-RU" altLang="ru-RU" sz="2800" b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100" y="1308100"/>
            <a:ext cx="10936519" cy="508767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67300" y="2319392"/>
            <a:ext cx="6669319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Избыточная калорийность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 + низкая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физическая</a:t>
            </a: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активность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, избыток сахара, жира, соли при одновременном дефиците макро и микронутриентов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81" name="Group 44"/>
          <p:cNvGrpSpPr>
            <a:grpSpLocks/>
          </p:cNvGrpSpPr>
          <p:nvPr/>
        </p:nvGrpSpPr>
        <p:grpSpPr bwMode="auto">
          <a:xfrm>
            <a:off x="11330429" y="1590137"/>
            <a:ext cx="2438400" cy="1652585"/>
            <a:chOff x="840" y="2877"/>
            <a:chExt cx="2212" cy="2957"/>
          </a:xfrm>
        </p:grpSpPr>
        <p:sp>
          <p:nvSpPr>
            <p:cNvPr id="82" name="Text Box 47"/>
            <p:cNvSpPr txBox="1">
              <a:spLocks noChangeArrowheads="1"/>
            </p:cNvSpPr>
            <p:nvPr/>
          </p:nvSpPr>
          <p:spPr bwMode="auto">
            <a:xfrm>
              <a:off x="2105" y="2877"/>
              <a:ext cx="947" cy="4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pic>
          <p:nvPicPr>
            <p:cNvPr id="83" name="Picture 49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0" y="3912"/>
              <a:ext cx="781" cy="19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78453150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 additive="repl">
                                        <p:cTn id="7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9325" y="30742"/>
            <a:ext cx="10419036" cy="673127"/>
          </a:xfrm>
          <a:solidFill>
            <a:schemeClr val="accent2">
              <a:lumMod val="5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Значимые источники кальция и магния  в рационе</a:t>
            </a:r>
            <a:b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50" name="Picture 2" descr="https://dtchbgs4aqydg.cloudfront.net/food/edf47541-6a65-4ca5-9814-d2bb23c258e8_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7050" y="1543456"/>
            <a:ext cx="6009447" cy="5292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47051" y="744420"/>
            <a:ext cx="4008408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+ пребывание на солнце не менее</a:t>
            </a:r>
          </a:p>
          <a:p>
            <a:pPr algn="ctr"/>
            <a:r>
              <a:rPr lang="ru-RU" dirty="0" smtClean="0"/>
              <a:t> 1 часа в день</a:t>
            </a:r>
            <a:endParaRPr lang="ru-RU" dirty="0"/>
          </a:p>
        </p:txBody>
      </p:sp>
      <p:pic>
        <p:nvPicPr>
          <p:cNvPr id="12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8" y="2111003"/>
            <a:ext cx="5366659" cy="47248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09711" y="235543"/>
            <a:ext cx="1571425" cy="1445633"/>
          </a:xfrm>
          <a:prstGeom prst="rect">
            <a:avLst/>
          </a:prstGeom>
        </p:spPr>
      </p:pic>
      <p:sp>
        <p:nvSpPr>
          <p:cNvPr id="10" name="Объект 2"/>
          <p:cNvSpPr>
            <a:spLocks noGrp="1"/>
          </p:cNvSpPr>
          <p:nvPr>
            <p:ph idx="1"/>
          </p:nvPr>
        </p:nvSpPr>
        <p:spPr>
          <a:xfrm>
            <a:off x="-9325" y="769349"/>
            <a:ext cx="6156375" cy="1141411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нормального роста костей скелета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нормального функционирования нервной системы необходимо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поддерживать достаточный уровень кальциевого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обмена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781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58" y="0"/>
            <a:ext cx="10515600" cy="812800"/>
          </a:xfrm>
          <a:solidFill>
            <a:schemeClr val="accent2">
              <a:lumMod val="5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Признаки дефицита йода у подростка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5627" y="1202923"/>
            <a:ext cx="523537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Вялость, слабость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Сонливость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Зябкость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способности к обучению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концентрации внимания, памяти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Отставание в умственном развитии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Замедление роста и физического развития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быть лишний вес, от которого сложно избавиться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6413" y="812800"/>
            <a:ext cx="6451602" cy="48387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713" y="5469863"/>
            <a:ext cx="5473700" cy="11435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917558" y="2911083"/>
            <a:ext cx="13745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йодированная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910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5" y="950912"/>
            <a:ext cx="11217579" cy="51196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725" y="169862"/>
            <a:ext cx="4552950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683152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553</TotalTime>
  <Words>1757</Words>
  <Application>Microsoft Office PowerPoint</Application>
  <PresentationFormat>Широкоэкранный</PresentationFormat>
  <Paragraphs>470</Paragraphs>
  <Slides>34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50" baseType="lpstr">
      <vt:lpstr>Arial</vt:lpstr>
      <vt:lpstr>Arial Narrow</vt:lpstr>
      <vt:lpstr>Calibri</vt:lpstr>
      <vt:lpstr>Cambria</vt:lpstr>
      <vt:lpstr>Comic Sans MS</vt:lpstr>
      <vt:lpstr>Helvetica</vt:lpstr>
      <vt:lpstr>Lucida Sans Unicode</vt:lpstr>
      <vt:lpstr>Monotype Corsiva</vt:lpstr>
      <vt:lpstr>Tahoma</vt:lpstr>
      <vt:lpstr>Times New Roman</vt:lpstr>
      <vt:lpstr>Trebuchet MS</vt:lpstr>
      <vt:lpstr>Ubuntu</vt:lpstr>
      <vt:lpstr>Wingdings</vt:lpstr>
      <vt:lpstr>Wingdings 2</vt:lpstr>
      <vt:lpstr>Wingdings 3</vt:lpstr>
      <vt:lpstr>Аспект</vt:lpstr>
      <vt:lpstr>Презентация PowerPoint</vt:lpstr>
      <vt:lpstr>Презентация PowerPoint</vt:lpstr>
      <vt:lpstr>Универсальные законы здорового питания</vt:lpstr>
      <vt:lpstr>Особенности  пищеварения детей и подростков </vt:lpstr>
      <vt:lpstr>Алиментарно- зависимые заболевания</vt:lpstr>
      <vt:lpstr>Презентация PowerPoint</vt:lpstr>
      <vt:lpstr>Значимые источники кальция и магния  в рационе </vt:lpstr>
      <vt:lpstr>Признаки дефицита йода у подростка </vt:lpstr>
      <vt:lpstr>Презентация PowerPoint</vt:lpstr>
      <vt:lpstr>Презентация PowerPoint</vt:lpstr>
      <vt:lpstr>Презентация PowerPoint</vt:lpstr>
      <vt:lpstr>Презентация PowerPoint</vt:lpstr>
      <vt:lpstr>Гид по размеру умеренной порции</vt:lpstr>
      <vt:lpstr>Презентация PowerPoint</vt:lpstr>
      <vt:lpstr>Интерпретация теста: </vt:lpstr>
      <vt:lpstr>Азбука стройности</vt:lpstr>
      <vt:lpstr>Школа здорового питания</vt:lpstr>
      <vt:lpstr>Презентация PowerPoint</vt:lpstr>
      <vt:lpstr>Сравните объем продуктов,  содержащих одинаковое количество калорий ( на 180 ккал):</vt:lpstr>
      <vt:lpstr>Чтобы потратить 180 ккал ( одна столовая ложка майонеза), надо:</vt:lpstr>
      <vt:lpstr>Подсчитайте калорийность бутерброда</vt:lpstr>
      <vt:lpstr>Презентация PowerPoint</vt:lpstr>
      <vt:lpstr>Выбор полезных продуктов для снижения веса</vt:lpstr>
      <vt:lpstr>Презентация PowerPoint</vt:lpstr>
      <vt:lpstr>Режим питания важен для поддержания хорошей физической формы  Правило №3 </vt:lpstr>
      <vt:lpstr>Презентация PowerPoint</vt:lpstr>
      <vt:lpstr>Презентация PowerPoint</vt:lpstr>
      <vt:lpstr>Как похудеть?</vt:lpstr>
      <vt:lpstr>Принцип светофора при выборе продуктов</vt:lpstr>
      <vt:lpstr>Презентация PowerPoint</vt:lpstr>
      <vt:lpstr>Секреты обретения стройности</vt:lpstr>
      <vt:lpstr>Причины переедания - “лишней” еды</vt:lpstr>
      <vt:lpstr>Меняйте пищевые привычки и рацион постепенно, день за днем </vt:lpstr>
      <vt:lpstr>Полезная информация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56</cp:revision>
  <cp:lastPrinted>2021-11-25T06:50:23Z</cp:lastPrinted>
  <dcterms:created xsi:type="dcterms:W3CDTF">2021-11-25T02:05:13Z</dcterms:created>
  <dcterms:modified xsi:type="dcterms:W3CDTF">2022-04-25T03:22:20Z</dcterms:modified>
</cp:coreProperties>
</file>