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86" r:id="rId3"/>
    <p:sldId id="287" r:id="rId4"/>
    <p:sldId id="258" r:id="rId5"/>
    <p:sldId id="288" r:id="rId6"/>
    <p:sldId id="312" r:id="rId7"/>
    <p:sldId id="293" r:id="rId8"/>
    <p:sldId id="310" r:id="rId9"/>
    <p:sldId id="306" r:id="rId10"/>
    <p:sldId id="294" r:id="rId11"/>
    <p:sldId id="295" r:id="rId12"/>
    <p:sldId id="296" r:id="rId13"/>
    <p:sldId id="297" r:id="rId14"/>
    <p:sldId id="298" r:id="rId15"/>
    <p:sldId id="308" r:id="rId16"/>
    <p:sldId id="309" r:id="rId17"/>
    <p:sldId id="283" r:id="rId18"/>
    <p:sldId id="311" r:id="rId19"/>
    <p:sldId id="30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F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19" autoAdjust="0"/>
    <p:restoredTop sz="90424" autoAdjust="0"/>
  </p:normalViewPr>
  <p:slideViewPr>
    <p:cSldViewPr>
      <p:cViewPr>
        <p:scale>
          <a:sx n="100" d="100"/>
          <a:sy n="100" d="100"/>
        </p:scale>
        <p:origin x="-252" y="11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46D0803-1C51-429E-ACC8-014A7312C2F9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F4E3AB-CF7B-42E0-9A46-55BEE1D33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48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8AF20-780F-4F66-9327-D585CE04ED3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*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6C22AC-D08C-4F18-B854-04E08216AE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55AD7-6801-4EAD-8C6F-4D900DCAEB05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F373-D761-4BB8-BAE6-4FABA4E80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747F-15FF-4529-BD8F-3656E5A53FA5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F7FF-B701-4EDD-B300-6B5BEEBC5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75FC-C5B2-4933-8C34-03EC68983F24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BD729-360A-4C33-BBDC-5DD2349FC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1ECB-04A4-4946-B942-5F1E944E8A6B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492D-3610-4931-8BDF-CF2C032A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07B6-1892-469B-9DD9-3ECD8E66BAEF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9526-3D8F-4765-9A8B-90A958063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0EAA-1538-43E1-83A2-C513A4E25E97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6149-2177-4FD9-B0F2-B208E2C14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2EB4-0423-4681-9AA8-1B75EA85CD03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03A4-D7F9-4592-9C18-AB9E1D6D4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3CC7-33C2-40E7-830F-45511E5F25C3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5E5-FB68-483F-ACB3-3703C21B9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BBA2F-6686-4903-B5F3-F19DFC19C8B0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DD89-DE62-4889-A76D-EEC174ECF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8209-AAB2-4007-9CE6-01B5E6692712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E1394-914E-4814-8FB6-AEA6A69F6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9C04-F517-42C6-B6EC-850A94698662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69AC-4911-46CE-A9FA-D71C9AC9B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7B6758-90D9-45B9-98B4-2847FA70F9D7}" type="datetimeFigureOut">
              <a:rPr lang="ru-RU"/>
              <a:pPr>
                <a:defRPr/>
              </a:pPr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3EE43-2967-48C8-BA24-72E0FC354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605CB2D02BF26C349A5A554901568C4479EE518C1431173983B31AD20E9B795220CEAE441D6A80AbCP2H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" TargetMode="External"/><Relationship Id="rId2" Type="http://schemas.openxmlformats.org/officeDocument/2006/relationships/hyperlink" Target="http://www.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gechita.ru/" TargetMode="External"/><Relationship Id="rId4" Type="http://schemas.openxmlformats.org/officeDocument/2006/relationships/hyperlink" Target="http://obrnadzor.gov.ru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785786" y="785795"/>
            <a:ext cx="7858180" cy="585791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ПОРЯДОК ПРОВЕДЕНИЯ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ПРОГРАММАМ ОСНОВНОГО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2017 ГОДУ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164388" y="58769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53988"/>
            <a:ext cx="1597025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КАКОВЫ ПРАВИЛА ПРОВЕДЕНИЯ ГИА?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42928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Экзамены проводятся в ППЭ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 входа в ППЭ выделяется место для личных вещей обучающихся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ППЭ присутствуют: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и организаторы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уполномоченный государственной экзаменационной комиссии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школы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сотрудник полиции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мед. работник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необходимые специалисты для проведения ГИА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общественные наблюдатели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сопровождающие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обучающиеся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07209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рабочем столе обучающегося, помимо экзаменационных материалов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НАХОДЯТСЯ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ручка;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документ, удостоверяющий личность;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обучения и воспитания.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ЗАПРЕЩАЕТСЯ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иметь при себе: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связи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электронно-вычислительную технику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фото- и видеоаппаратуру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справочные материалы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письменные заметки и иные средства хранения и передачи информации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Записи в черновиках не проверяются.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Экзаменационные работы проверяются 2 экспертами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Обработка и проверка экзаменационных работ занимает не более 10 дней.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Утверждение результатов ГИА осуществляется в течение 1 рабочего дня с момента получения результатов проверки экзаменационных работ.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072098"/>
          </a:xfrm>
        </p:spPr>
        <p:txBody>
          <a:bodyPr/>
          <a:lstStyle/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Ознакомление обучающихся с полученными результатами ГИА по учебному предмету осуществляется не позднее 3 дней со дня их утверждения ГЭК.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ГИА признаются удовлетворительными в случае, если обучающийся по всем 4-м учебным предметам набрал минимальное количество баллов.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Обучающимся, не прошедшим ГИА или получившим на ГИА неудовлетворительные результаты более чем по двум предметам, либо получившим повторно неудовлетворительный результат  по одному из этих предметов на ГИА  в дополнительные сроки, предоставляется право пройти ГИА по соответствующим учебным предметам не ранее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1 сентября текущего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подачи апелляции?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7"/>
          <p:cNvGrpSpPr>
            <a:grpSpLocks noGrp="1"/>
          </p:cNvGrpSpPr>
          <p:nvPr/>
        </p:nvGrpSpPr>
        <p:grpSpPr bwMode="auto">
          <a:xfrm>
            <a:off x="642910" y="571480"/>
            <a:ext cx="8197519" cy="5764495"/>
            <a:chOff x="1440160" y="1764950"/>
            <a:chExt cx="7261817" cy="3738293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НЕСОГЛАСИИ С ВЫСТАВЛЕННЫМИ БАЛЛАМИ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ТЕЧЕНИЕ 2 РАБОЧИХ ДНЕЙ СО ДНЯ ОБЪЯВЛЕНИЯ РЕЗУЛЬТАТОВ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НАРУШЕНИИ ПОРЯДКА ПРОВЕДЕНИЯ ГИА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10617" y="3190420"/>
              <a:ext cx="3480607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ДИРЕКТОР ШКОЛЫ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ДЕНЬ ПРОВЕДЕНИЯ ЭКЗАМЕНА, НЕ ПОКИДАЯ ППЭ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73901" y="4558871"/>
              <a:ext cx="3480606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 И СОХРАНЕНИЕ БАЛЛОВ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УОВЛЕТВОРЕНИЕ АПЕЛЛЯЦИИ И ВЫСТАВЛЕНИЕ ДРУГИХ БАЛЛОВ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10617" y="3874645"/>
              <a:ext cx="3480606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4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503444" y="3154784"/>
              <a:ext cx="3290755" cy="324294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ЧЛЕН ГЭК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503444" y="3664388"/>
              <a:ext cx="3227471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2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440160" y="4220321"/>
              <a:ext cx="3290755" cy="1282922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УДОВЛЕТВОРЕНИЕ И АНУЛИРОВАНИЕ РЕЗУЛЬТАТОВ, ВОЗМОЖНОСТЬ СДАЧИ ЭКЗАМЕНА В ДРУГОЙ ДЕНЬ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Продолжительность экзаменов в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году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285862"/>
          <a:ext cx="7358114" cy="498998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24073"/>
                <a:gridCol w="3934041"/>
              </a:tblGrid>
              <a:tr h="4754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экзамена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235 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116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Информатика и ИКТ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Иностранный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 мин письменная часть  + 15 мин раздел «Говорение»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72494" cy="42862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Шкала перевода балла в отметку 2017 год</a:t>
            </a:r>
          </a:p>
        </p:txBody>
      </p:sp>
      <p:sp>
        <p:nvSpPr>
          <p:cNvPr id="16414" name="Прямоугольник 7"/>
          <p:cNvSpPr>
            <a:spLocks noChangeArrowheads="1"/>
          </p:cNvSpPr>
          <p:nvPr/>
        </p:nvSpPr>
        <p:spPr bwMode="auto">
          <a:xfrm>
            <a:off x="2857488" y="571480"/>
            <a:ext cx="3902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ФЕДЕРАЛЬНОМ УРОВНЕ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857233"/>
          <a:ext cx="8215370" cy="59395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10462"/>
                <a:gridCol w="909545"/>
                <a:gridCol w="844187"/>
                <a:gridCol w="1203814"/>
                <a:gridCol w="1225099"/>
                <a:gridCol w="2522263"/>
              </a:tblGrid>
              <a:tr h="6707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 при отборе в профильные классы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(минимальный балл)</a:t>
                      </a:r>
                    </a:p>
                  </a:txBody>
                  <a:tcPr marL="35537" marR="35537" marT="0" marB="0" anchor="ctr" horzOverflow="overflow"/>
                </a:tc>
              </a:tr>
              <a:tr h="12435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усский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4 балла за грамотность)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6 баллов за грамотность)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атематика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31-40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514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0-28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29-45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46-58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59-70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26-36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37-46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и ИКТ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35-44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35537" marR="35537" marT="0" marB="0" anchor="ctr" horzOverflow="overflow"/>
                </a:tc>
              </a:tr>
              <a:tr h="720158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ВНИМАНИЕ!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Результаты экзаменов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могут быть использованы при приёме обучающихся в профильные классы средней школы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2547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выставления оценок в аттестат?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2" name="Объект 2"/>
          <p:cNvSpPr>
            <a:spLocks noGrp="1"/>
          </p:cNvSpPr>
          <p:nvPr>
            <p:ph idx="1"/>
          </p:nvPr>
        </p:nvSpPr>
        <p:spPr>
          <a:xfrm>
            <a:off x="500034" y="785794"/>
            <a:ext cx="8258204" cy="5340369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Приказ МОН от 14 февраля 2014 г. N 115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Arial" charset="0"/>
              <a:buNone/>
            </a:pPr>
            <a:endParaRPr lang="ru-RU" sz="2400" dirty="0" smtClean="0"/>
          </a:p>
        </p:txBody>
      </p:sp>
      <p:sp>
        <p:nvSpPr>
          <p:cNvPr id="40963" name="Прямоугольник 4"/>
          <p:cNvSpPr>
            <a:spLocks noChangeArrowheads="1"/>
          </p:cNvSpPr>
          <p:nvPr/>
        </p:nvSpPr>
        <p:spPr bwMode="auto">
          <a:xfrm>
            <a:off x="571472" y="1357298"/>
            <a:ext cx="7858180" cy="827919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Итоговые отметки за 9 класс по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русскому языку и математике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определяются как среднее арифметическое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экзаменационн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отметок выпускника и выставляются в аттестат целыми числами в соответствии с правилами математического округления.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Итоговые оценки по другим учебным предметам выставляется на основе годовой отметки выпускника за 9 класс.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настоящее время готовятся изменения в Приказ МОН от 14 февраля 2014 г. N 115 </a:t>
            </a:r>
            <a:b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каких сайтах  можно получить более подробную информацию о ГИА-9?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/>
          <a:lstStyle/>
          <a:p>
            <a:r>
              <a:rPr lang="en-US" sz="3600" dirty="0" smtClean="0">
                <a:hlinkClick r:id="rId2"/>
              </a:rPr>
              <a:t>http://www.edu.ru/</a:t>
            </a:r>
            <a:r>
              <a:rPr lang="ru-RU" sz="3600" dirty="0" smtClean="0"/>
              <a:t> (федеральный портал «Российское образование»)</a:t>
            </a:r>
          </a:p>
          <a:p>
            <a:r>
              <a:rPr lang="en-US" sz="3600" dirty="0" smtClean="0">
                <a:hlinkClick r:id="rId3"/>
              </a:rPr>
              <a:t>http://fipi.ru/</a:t>
            </a:r>
            <a:r>
              <a:rPr lang="ru-RU" sz="3600" dirty="0" smtClean="0"/>
              <a:t> (Федеральный институт педагогических измерений)</a:t>
            </a:r>
          </a:p>
          <a:p>
            <a:r>
              <a:rPr lang="en-US" sz="3600" dirty="0" smtClean="0">
                <a:hlinkClick r:id="rId4"/>
              </a:rPr>
              <a:t>http://obrnadzor.gov.ru/</a:t>
            </a:r>
            <a:r>
              <a:rPr lang="ru-RU" sz="3600" dirty="0" smtClean="0"/>
              <a:t> (</a:t>
            </a:r>
            <a:r>
              <a:rPr lang="ru-RU" sz="3600" dirty="0" err="1" smtClean="0"/>
              <a:t>Рособрнадзор</a:t>
            </a:r>
            <a:r>
              <a:rPr lang="ru-RU" sz="3600" dirty="0" smtClean="0"/>
              <a:t>)</a:t>
            </a:r>
          </a:p>
          <a:p>
            <a:r>
              <a:rPr lang="en-US" sz="3600" dirty="0" smtClean="0">
                <a:hlinkClick r:id="rId5"/>
              </a:rPr>
              <a:t>http://egechita.ru</a:t>
            </a:r>
            <a:r>
              <a:rPr lang="ru-RU" sz="3600" dirty="0" smtClean="0"/>
              <a:t> (Центр оценки качества образования Забайкальского края)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59 Федерального закона «Об образовании в Российской Федерации» от 29.12.2012 № 273-ФЗ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п.6.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ГИА допускается обучающийся, не имеющий академической задолженности и в полном объеме выполнивший учебный план по соответствующим образовательным программам.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п.7.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Обучающиеся, не прошедшие ГИА или получившие на ГИА неудовлетворительные результаты, вправе пройти ГИА в сроки, определяемые порядком проведения ГИА по соответствующим образовательным программам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п.11.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ГИА используются контрольно-измерительные материалы, представляющие собой комплексы заданий стандартизированной формы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документ, регламентирующий ГИА-9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929618" cy="416877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Порядок проведения государственной итоговой аттестации по образовательным программам основного общего образования (утвержден приказом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России №1394 от 25.12.2013 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 изменениями от 24.03.2016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305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экзамены включает в себя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ГИА-9 в 2017 году?</a:t>
            </a:r>
          </a:p>
        </p:txBody>
      </p:sp>
      <p:grpSp>
        <p:nvGrpSpPr>
          <p:cNvPr id="36866" name="Группа 17"/>
          <p:cNvGrpSpPr>
            <a:grpSpLocks/>
          </p:cNvGrpSpPr>
          <p:nvPr/>
        </p:nvGrpSpPr>
        <p:grpSpPr bwMode="auto">
          <a:xfrm>
            <a:off x="900112" y="1142984"/>
            <a:ext cx="7386664" cy="5381641"/>
            <a:chOff x="1440160" y="1196752"/>
            <a:chExt cx="3419680" cy="5205164"/>
          </a:xfrm>
        </p:grpSpPr>
        <p:sp>
          <p:nvSpPr>
            <p:cNvPr id="5" name="Стрелка вниз 4"/>
            <p:cNvSpPr/>
            <p:nvPr/>
          </p:nvSpPr>
          <p:spPr>
            <a:xfrm>
              <a:off x="2842420" y="1680420"/>
              <a:ext cx="628377" cy="483668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40160" y="1196752"/>
              <a:ext cx="3419680" cy="423972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srgbClr val="333399"/>
                  </a:solidFill>
                  <a:latin typeface="Cambria" panose="02040503050406030204" pitchFamily="18" charset="0"/>
                </a:rPr>
                <a:t>2016/17</a:t>
              </a:r>
              <a:endParaRPr lang="ru-RU" sz="2400" b="1" kern="0" dirty="0">
                <a:solidFill>
                  <a:srgbClr val="333399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440160" y="2182844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Обязательные предметы: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562404" y="3578615"/>
              <a:ext cx="309898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kern="0" dirty="0" smtClean="0">
                  <a:solidFill>
                    <a:srgbClr val="C00000"/>
                  </a:solidFill>
                  <a:latin typeface="Cambria" pitchFamily="18" charset="0"/>
                </a:rPr>
                <a:t> + 2 </a:t>
              </a:r>
              <a:r>
                <a:rPr lang="ru-RU" sz="2000" b="1" kern="0" dirty="0">
                  <a:solidFill>
                    <a:srgbClr val="C00000"/>
                  </a:solidFill>
                  <a:latin typeface="Cambria" pitchFamily="18" charset="0"/>
                </a:rPr>
                <a:t>предмета по выбору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>
                  <a:solidFill>
                    <a:srgbClr val="333399"/>
                  </a:solidFill>
                  <a:latin typeface="Cambria" pitchFamily="18" charset="0"/>
                </a:rPr>
                <a:t>(физика, химия, биология, история, география, информатика и ИКТ, иностранные языки, обществознание, литература</a:t>
              </a:r>
              <a:r>
                <a:rPr lang="ru-RU" kern="0" dirty="0" smtClean="0">
                  <a:solidFill>
                    <a:srgbClr val="333399"/>
                  </a:solidFill>
                  <a:latin typeface="Cambria" pitchFamily="18" charset="0"/>
                </a:rPr>
                <a:t>)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u="sng" kern="0" dirty="0" smtClean="0">
                  <a:solidFill>
                    <a:srgbClr val="333399"/>
                  </a:solidFill>
                  <a:latin typeface="Cambria" pitchFamily="18" charset="0"/>
                </a:rPr>
                <a:t>Общее количество экзаменов  не должно превышать 4-х                           </a:t>
              </a:r>
              <a:endParaRPr lang="ru-RU" sz="1400" i="1" u="sng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62404" y="2651276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русский язык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19522" y="3131423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математика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9704" y="5082365"/>
              <a:ext cx="3098985" cy="1319551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>
                  <a:solidFill>
                    <a:srgbClr val="C00000"/>
                  </a:solidFill>
                  <a:latin typeface="Cambria" pitchFamily="18" charset="0"/>
                </a:rPr>
                <a:t>Аттестат = успешные результаты ГИА по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всем 4-м предметам</a:t>
              </a:r>
              <a:endParaRPr lang="ru-RU" sz="1600" b="1" kern="0" dirty="0">
                <a:solidFill>
                  <a:srgbClr val="C00000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формы проведения ГИА-9?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7"/>
          <p:cNvGrpSpPr>
            <a:grpSpLocks noGrp="1"/>
          </p:cNvGrpSpPr>
          <p:nvPr/>
        </p:nvGrpSpPr>
        <p:grpSpPr bwMode="auto">
          <a:xfrm>
            <a:off x="642910" y="571480"/>
            <a:ext cx="8286808" cy="5786478"/>
            <a:chOff x="1440160" y="1764950"/>
            <a:chExt cx="7261817" cy="4561486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ГОСУДАРСТВЕННЫЙ ВЫПУСКНОЙ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10617" y="3133401"/>
              <a:ext cx="3543890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ОБУЧАЮЩИЕСЯ С ОГРАНИЧЕННЫМИ ВОЗМОЖНОСТЯМИ ЗДОРОВЬЯ, ДЕТИ-ИНВАЛИДЫ, ИМЕЮЩИЕ ГОДОВЫЕ ОТМЕТКИ ПО ВСЕМ УЧЕБНЫМ ПРЕДМЕТАМ УЧЕБНОГО ПЛАНА ЗА 9 КЛАСС НЕ НИЖЕ «3»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ПИСЬМЕННЫЙ  И УСТНЫЙ ЭКЗАМЕН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С ИСПОЛЬЗОВАНИЕМ ТЕКСТОВ, ЗАДАНИЙ, ТЕМ, БИЛЕТОВ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ОСНОВНОЙ ГОСУДАРСТВЕННЫЙ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03444" y="3019364"/>
              <a:ext cx="329075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ОБУЧАЮЩИЕСЯ, ИМЕЮЩИЕ 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 ГОДОВЫЕ ОТМЕТКИ ПО ВСЕМ УЧЕБНЫМ ПРЕДМЕТАМ УЧЕБНОГО ПЛАНА ЗА 9 КЛАСС НЕ НИЖЕ «3»</a:t>
              </a:r>
              <a:endParaRPr lang="ru-RU" sz="16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КОНТРОЛЬНО-ИЗМЕРИТЕЛЬНЫЕ МАТЕРИАЛЫ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503444" y="4615890"/>
              <a:ext cx="7151063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ЗАЯВЛЕНИЕ ДО 01.03.2017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ЛИЧНО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РОДИТЕЛЯМИ (ЗАКОННЫМИ ПРЕДСТАВИТЕЛЯМИ)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УПОЛНОМОЧЕННЫМИ ЛИЦАМИ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10617" y="5300116"/>
              <a:ext cx="3543890" cy="102632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b="1" kern="0" dirty="0" smtClean="0">
                <a:solidFill>
                  <a:srgbClr val="C00000"/>
                </a:solidFill>
                <a:latin typeface="Cambria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kern="0" dirty="0" smtClean="0">
                  <a:solidFill>
                    <a:srgbClr val="C00000"/>
                  </a:solidFill>
                  <a:latin typeface="Cambria" pitchFamily="18" charset="0"/>
                </a:rPr>
                <a:t>+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КОПИЯ РЕКОМЕНДАЦИЙ ПСИХОЛОГО-МЕДИКО-ПЕДАГОГИЧЕСКОЙ КОМИССИИ, ОРИГИНАЛ  ИЛИ ЗАВЕРЕННУЮ КОПИЮ СПРАВКИ, ВЫДАННОЙ ФЕДЕРАЛЬНЫМ ГОСУДАРСТВЕННЫМ УЧРЕЖДЕНИЕМ МЕДИКО-СОЦИАЛЬНОЙ ЭКСПЕРТИЗЫ</a:t>
              </a:r>
              <a:endParaRPr lang="ru-RU" sz="14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Для обучающихся с ОВЗ, детей-инвалидов, количество экзаменов по их желанию может быть сокращено </a:t>
            </a:r>
            <a:r>
              <a:rPr lang="ru-RU" b="1" u="sng" dirty="0" smtClean="0">
                <a:solidFill>
                  <a:srgbClr val="FF0000"/>
                </a:solidFill>
              </a:rPr>
              <a:t>до двух обязательных экзаменов по русскому языку и математике.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Для указанных категорий обучающихся продолжительность экзамена может увеличиваться </a:t>
            </a:r>
            <a:r>
              <a:rPr lang="ru-RU" b="1" u="sng" dirty="0" smtClean="0">
                <a:solidFill>
                  <a:srgbClr val="FF0000"/>
                </a:solidFill>
              </a:rPr>
              <a:t>на 1,5 часа </a:t>
            </a:r>
            <a:r>
              <a:rPr lang="ru-RU" dirty="0" smtClean="0"/>
              <a:t>(раздел «Говорение» ОГЭ по иностранным языкам – </a:t>
            </a:r>
            <a:r>
              <a:rPr lang="ru-RU" b="1" u="sng" dirty="0" smtClean="0">
                <a:solidFill>
                  <a:srgbClr val="FF0000"/>
                </a:solidFill>
              </a:rPr>
              <a:t>на 30 минут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 РАСПИСАНИЯ ГИА-9 2017 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9" y="714357"/>
          <a:ext cx="8143930" cy="5334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57220"/>
                <a:gridCol w="1544538"/>
                <a:gridCol w="2597634"/>
                <a:gridCol w="1544538"/>
              </a:tblGrid>
              <a:tr h="35904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Иностранные языки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26.05.2017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27.05.2017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литература,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история, биология, физика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Литература, история, биология,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30.05.2017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12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01.06.2017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67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обществознание, химия, география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06.06.2017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7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информатика и ИКТ, обществознание, химия, география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329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математика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329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русский язык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22.06.2017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иностранные языки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23.06.2017</a:t>
                      </a: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по всем предметам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24.06.2017</a:t>
                      </a: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4572008"/>
            <a:ext cx="871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500570"/>
            <a:ext cx="76438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6 по 21 сентября 2017 года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429132"/>
            <a:ext cx="72866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Предусмотрен дополнительный период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допускается к сдаче ГИА повторно в текущем учебном году?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072494" cy="514353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получившие на ГИА неудовлетворительный результат по двум учебным предметам;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явившихся на экзамены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завершившие выполнение экзаменационной работы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результаты которых были аннулированы в случае выявлении фактов нарушений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8220075" cy="87628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Какими средствами обучения можно пользоваться при проведении ОГЭ?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1460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43074"/>
                <a:gridCol w="65865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Средства обучения и воспитания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Орфографические словари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справочные материалы, содержащие основные формулы курса математики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оборудование, периодическая система Д. И. Менделеева,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таблица растворимости солей, кислот и оснований в воде, электрохимический ряд напряжений металлов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карандаш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 и географические атласы для 7, 8 и 9 классов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тексты художественных произведений, а также сборники лирики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иностранные языки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1611</TotalTime>
  <Words>1231</Words>
  <Application>Microsoft Office PowerPoint</Application>
  <PresentationFormat>Экран (4:3)</PresentationFormat>
  <Paragraphs>281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 ПОРЯДОК ПРОВЕДЕНИЯ  ГОСУДАРСТВЕННОЙ ИТОГОВОЙ АТТЕСТАЦИИ  ПО ПРОГРАММАМ ОСНОВНОГО  ОБЩЕГО ОБРАЗОВАНИЯ  В 2017 ГОДУ    .</vt:lpstr>
      <vt:lpstr>Ст. 59 Федерального закона «Об образовании в Российской Федерации» от 29.12.2012 № 273-ФЗ </vt:lpstr>
      <vt:lpstr>Основной документ, регламентирующий ГИА-9</vt:lpstr>
      <vt:lpstr>Какие экзамены включает в себя  ГИА-9 в 2017 году?</vt:lpstr>
      <vt:lpstr>Какие формы проведения ГИА-9?</vt:lpstr>
      <vt:lpstr>Слайд 6</vt:lpstr>
      <vt:lpstr>  ПРОЕКТ РАСПИСАНИЯ ГИА-9 2017  </vt:lpstr>
      <vt:lpstr>Кто допускается к сдаче ГИА повторно в текущем учебном году?</vt:lpstr>
      <vt:lpstr>Какими средствами обучения можно пользоваться при проведении ОГЭ?</vt:lpstr>
      <vt:lpstr>КАКОВЫ ПРАВИЛА ПРОВЕДЕНИЯ ГИА?</vt:lpstr>
      <vt:lpstr>ВО ВРЕМЯ ЭКЗАМЕНА</vt:lpstr>
      <vt:lpstr>Как осуществляется проверка и оценивание экзаменационных работ?</vt:lpstr>
      <vt:lpstr>Как осуществляется проверка и оценивание экзаменационных работ?</vt:lpstr>
      <vt:lpstr>Каков порядок подачи апелляции?</vt:lpstr>
      <vt:lpstr>Продолжительность экзаменов в 2017 году </vt:lpstr>
      <vt:lpstr>Шкала перевода балла в отметку 2017 год</vt:lpstr>
      <vt:lpstr>Каков порядок выставления оценок в аттестат?</vt:lpstr>
      <vt:lpstr>На каких сайтах  можно получить более подробную информацию о ГИА-9?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проведения ГИА-9 в Ленинградской области в 2015 году  Изменения в Порядке проведения ГИА в 2016 году</dc:title>
  <dc:creator>Vasiya</dc:creator>
  <cp:lastModifiedBy>Valued Acer Customer</cp:lastModifiedBy>
  <cp:revision>248</cp:revision>
  <cp:lastPrinted>2015-09-09T19:14:23Z</cp:lastPrinted>
  <dcterms:modified xsi:type="dcterms:W3CDTF">2016-12-01T08:40:08Z</dcterms:modified>
</cp:coreProperties>
</file>