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257" r:id="rId3"/>
    <p:sldId id="258" r:id="rId4"/>
    <p:sldId id="265" r:id="rId5"/>
    <p:sldId id="266" r:id="rId6"/>
    <p:sldId id="260" r:id="rId7"/>
    <p:sldId id="267" r:id="rId8"/>
    <p:sldId id="263" r:id="rId9"/>
    <p:sldId id="282" r:id="rId10"/>
    <p:sldId id="268" r:id="rId11"/>
    <p:sldId id="269" r:id="rId12"/>
    <p:sldId id="261" r:id="rId13"/>
    <p:sldId id="262" r:id="rId14"/>
    <p:sldId id="271" r:id="rId15"/>
    <p:sldId id="272" r:id="rId16"/>
    <p:sldId id="273" r:id="rId17"/>
    <p:sldId id="274" r:id="rId18"/>
    <p:sldId id="276" r:id="rId19"/>
    <p:sldId id="277" r:id="rId20"/>
    <p:sldId id="278" r:id="rId21"/>
    <p:sldId id="279" r:id="rId22"/>
    <p:sldId id="280" r:id="rId23"/>
    <p:sldId id="285" r:id="rId24"/>
    <p:sldId id="286" r:id="rId25"/>
    <p:sldId id="283" r:id="rId26"/>
    <p:sldId id="284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0DAD15-A64E-43A2-B5ED-BD1A700627A9}" type="datetimeFigureOut">
              <a:rPr lang="ru-RU" smtClean="0"/>
              <a:pPr/>
              <a:t>09.05.2016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48DD21-180F-49E0-9656-CA03F7298C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97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63D49FF-0155-4B13-ABF3-B9FFB335A078}" type="slidenum">
              <a:rPr lang="en-GB">
                <a:solidFill>
                  <a:prstClr val="white"/>
                </a:solidFill>
              </a:rPr>
              <a:pPr/>
              <a:t>4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108545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5pPr>
            <a:lvl6pPr defTabSz="449263" fontAlgn="base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6pPr>
            <a:lvl7pPr defTabSz="449263" fontAlgn="base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7pPr>
            <a:lvl8pPr defTabSz="449263" fontAlgn="base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8pPr>
            <a:lvl9pPr defTabSz="449263" fontAlgn="base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9pPr>
          </a:lstStyle>
          <a:p>
            <a:pPr algn="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</a:pPr>
            <a:fld id="{E1A01270-3E0E-4E7A-8B23-68C5CC2E617A}" type="slidenum">
              <a:rPr lang="en-GB" sz="1200" smtClean="0"/>
              <a:pPr algn="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None/>
              </a:pPr>
              <a:t>4</a:t>
            </a:fld>
            <a:endParaRPr lang="en-GB" sz="1200" smtClean="0"/>
          </a:p>
        </p:txBody>
      </p:sp>
      <p:sp>
        <p:nvSpPr>
          <p:cNvPr id="108546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5pPr>
            <a:lvl6pPr defTabSz="449263" fontAlgn="base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6pPr>
            <a:lvl7pPr defTabSz="449263" fontAlgn="base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7pPr>
            <a:lvl8pPr defTabSz="449263" fontAlgn="base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8pPr>
            <a:lvl9pPr defTabSz="449263" fontAlgn="base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MS Gothic" charset="-128"/>
              </a:defRPr>
            </a:lvl9pPr>
          </a:lstStyle>
          <a:p>
            <a:pPr algn="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fld id="{B49236B0-FFA1-4AC3-91AE-C9DD8F5B4D9B}" type="slidenum">
              <a:rPr lang="en-GB" sz="1200" smtClean="0">
                <a:latin typeface="Times New Roman" pitchFamily="16" charset="0"/>
              </a:rPr>
              <a:pPr algn="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buNone/>
              </a:pPr>
              <a:t>4</a:t>
            </a:fld>
            <a:endParaRPr lang="en-GB" sz="1200" smtClean="0">
              <a:latin typeface="Times New Roman" pitchFamily="16" charset="0"/>
            </a:endParaRPr>
          </a:p>
        </p:txBody>
      </p:sp>
      <p:sp>
        <p:nvSpPr>
          <p:cNvPr id="108547" name="Text Box 3"/>
          <p:cNvSpPr txBox="1">
            <a:spLocks noChangeArrowheads="1"/>
          </p:cNvSpPr>
          <p:nvPr/>
        </p:nvSpPr>
        <p:spPr bwMode="auto">
          <a:xfrm>
            <a:off x="1133475" y="677863"/>
            <a:ext cx="4591050" cy="34448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fontAlgn="base">
              <a:lnSpc>
                <a:spcPct val="9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</a:pPr>
            <a:endParaRPr lang="ru-RU" smtClean="0">
              <a:solidFill>
                <a:prstClr val="white"/>
              </a:solidFill>
              <a:latin typeface="Arial" charset="0"/>
              <a:ea typeface="MS Gothic" charset="-128"/>
            </a:endParaRPr>
          </a:p>
        </p:txBody>
      </p:sp>
      <p:sp>
        <p:nvSpPr>
          <p:cNvPr id="108548" name="Rectangle 4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6400" cy="411638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5205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48DD21-180F-49E0-9656-CA03F7298CBB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09.05.2016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09.05.2016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1124744"/>
            <a:ext cx="7435552" cy="54006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 </a:t>
            </a:r>
            <a:r>
              <a:rPr lang="ru-RU" sz="4000" b="1" dirty="0" smtClean="0"/>
              <a:t>«Разработка индивидуального маршрута сопровождения ребенка с ограниченными возможностями здоровья»</a:t>
            </a:r>
          </a:p>
          <a:p>
            <a:pPr algn="ctr"/>
            <a:endParaRPr lang="ru-RU" b="1" dirty="0" smtClean="0"/>
          </a:p>
          <a:p>
            <a:pPr algn="ctr"/>
            <a:endParaRPr lang="ru-RU" sz="16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ChangeArrowheads="1"/>
          </p:cNvSpPr>
          <p:nvPr/>
        </p:nvSpPr>
        <p:spPr bwMode="auto">
          <a:xfrm>
            <a:off x="250825" y="548680"/>
            <a:ext cx="8351838" cy="4440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0000"/>
                </a:solidFill>
                <a:cs typeface="Times New Roman" pitchFamily="16" charset="0"/>
              </a:rPr>
              <a:t>Коллегиальное заключение на обучающегося………</a:t>
            </a:r>
            <a:endParaRPr lang="ru-RU" b="1" dirty="0" smtClean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b="1" dirty="0" smtClean="0">
              <a:solidFill>
                <a:srgbClr val="000000"/>
              </a:solidFill>
              <a:cs typeface="Times New Roman" pitchFamily="16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00"/>
                </a:solidFill>
                <a:cs typeface="Times New Roman" pitchFamily="16" charset="0"/>
              </a:rPr>
              <a:t>Особенности развития психических функций:</a:t>
            </a:r>
            <a:endParaRPr lang="ru-RU" sz="1600" b="1" dirty="0" smtClean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00"/>
                </a:solidFill>
                <a:cs typeface="Times New Roman" pitchFamily="16" charset="0"/>
              </a:rPr>
              <a:t>внимание _____________________________________________________________</a:t>
            </a:r>
            <a:endParaRPr lang="ru-RU" sz="1600" b="1" dirty="0" smtClean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00"/>
                </a:solidFill>
                <a:cs typeface="Times New Roman" pitchFamily="16" charset="0"/>
              </a:rPr>
              <a:t>память _________________________________________________________________</a:t>
            </a:r>
            <a:endParaRPr lang="ru-RU" sz="1600" b="1" dirty="0" smtClean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00"/>
                </a:solidFill>
                <a:cs typeface="Times New Roman" pitchFamily="16" charset="0"/>
              </a:rPr>
              <a:t>мышление ____________________________________________________________</a:t>
            </a:r>
            <a:endParaRPr lang="ru-RU" sz="1600" b="1" dirty="0" smtClean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00"/>
                </a:solidFill>
                <a:cs typeface="Times New Roman" pitchFamily="16" charset="0"/>
              </a:rPr>
              <a:t>воображение____________________________________________________________</a:t>
            </a:r>
            <a:endParaRPr lang="ru-RU" sz="1600" b="1" dirty="0" smtClean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00"/>
                </a:solidFill>
                <a:cs typeface="Times New Roman" pitchFamily="16" charset="0"/>
              </a:rPr>
              <a:t>речь ___________________________________________________________________</a:t>
            </a:r>
            <a:endParaRPr lang="ru-RU" sz="1600" b="1" dirty="0" smtClean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00"/>
                </a:solidFill>
                <a:cs typeface="Times New Roman" pitchFamily="16" charset="0"/>
              </a:rPr>
              <a:t>Особенности </a:t>
            </a:r>
            <a:r>
              <a:rPr lang="ru-RU" sz="1600" b="1" dirty="0" err="1" smtClean="0">
                <a:solidFill>
                  <a:srgbClr val="000000"/>
                </a:solidFill>
                <a:cs typeface="Times New Roman" pitchFamily="16" charset="0"/>
              </a:rPr>
              <a:t>перцептивной</a:t>
            </a:r>
            <a:r>
              <a:rPr lang="ru-RU" sz="1600" b="1" dirty="0" smtClean="0">
                <a:solidFill>
                  <a:srgbClr val="000000"/>
                </a:solidFill>
                <a:cs typeface="Times New Roman" pitchFamily="16" charset="0"/>
              </a:rPr>
              <a:t> сферы ________________________________________</a:t>
            </a:r>
            <a:endParaRPr lang="ru-RU" sz="1600" b="1" dirty="0" smtClean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00"/>
                </a:solidFill>
                <a:cs typeface="Times New Roman" pitchFamily="16" charset="0"/>
              </a:rPr>
              <a:t>Моторное функционирование:</a:t>
            </a:r>
            <a:endParaRPr lang="ru-RU" sz="1600" b="1" dirty="0" smtClean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00"/>
                </a:solidFill>
                <a:cs typeface="Times New Roman" pitchFamily="16" charset="0"/>
              </a:rPr>
              <a:t>зрительно-двигательная координация ____________________________________</a:t>
            </a:r>
            <a:endParaRPr lang="ru-RU" sz="1600" b="1" dirty="0" smtClean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00"/>
                </a:solidFill>
                <a:cs typeface="Times New Roman" pitchFamily="16" charset="0"/>
              </a:rPr>
              <a:t>мелкая моторика руки ___________________________________________________</a:t>
            </a:r>
            <a:endParaRPr lang="ru-RU" sz="1600" b="1" dirty="0" smtClean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00"/>
                </a:solidFill>
                <a:cs typeface="Times New Roman" pitchFamily="16" charset="0"/>
              </a:rPr>
              <a:t>Координация </a:t>
            </a:r>
            <a:r>
              <a:rPr lang="ru-RU" sz="1600" b="1" dirty="0" err="1" smtClean="0">
                <a:solidFill>
                  <a:srgbClr val="000000"/>
                </a:solidFill>
                <a:cs typeface="Times New Roman" pitchFamily="16" charset="0"/>
              </a:rPr>
              <a:t>движений__________________________________________________</a:t>
            </a:r>
            <a:endParaRPr lang="ru-RU" sz="1600" b="1" dirty="0" smtClean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00"/>
                </a:solidFill>
                <a:cs typeface="Times New Roman" pitchFamily="16" charset="0"/>
              </a:rPr>
              <a:t>Особенности эмоционально-волевой </a:t>
            </a:r>
            <a:r>
              <a:rPr lang="ru-RU" sz="1600" b="1" dirty="0" err="1" smtClean="0">
                <a:solidFill>
                  <a:srgbClr val="000000"/>
                </a:solidFill>
                <a:cs typeface="Times New Roman" pitchFamily="16" charset="0"/>
              </a:rPr>
              <a:t>сферы________________________________</a:t>
            </a:r>
            <a:endParaRPr lang="ru-RU" sz="1600" b="1" dirty="0" smtClean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00"/>
                </a:solidFill>
                <a:cs typeface="Times New Roman" pitchFamily="16" charset="0"/>
              </a:rPr>
              <a:t>Личностные особенности </a:t>
            </a:r>
            <a:r>
              <a:rPr lang="ru-RU" sz="1600" b="1" dirty="0" err="1" smtClean="0">
                <a:solidFill>
                  <a:srgbClr val="000000"/>
                </a:solidFill>
                <a:cs typeface="Times New Roman" pitchFamily="16" charset="0"/>
              </a:rPr>
              <a:t>учащегося_______________________________________</a:t>
            </a:r>
            <a:endParaRPr lang="ru-RU" sz="1600" b="1" dirty="0" smtClean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00"/>
                </a:solidFill>
                <a:cs typeface="Times New Roman" pitchFamily="16" charset="0"/>
              </a:rPr>
              <a:t>Контакты с внешним миром _____________________________________________</a:t>
            </a:r>
            <a:endParaRPr lang="ru-RU" sz="1600" b="1" dirty="0" smtClean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000000"/>
              </a:solidFill>
            </a:endParaRPr>
          </a:p>
        </p:txBody>
      </p:sp>
      <p:graphicFrame>
        <p:nvGraphicFramePr>
          <p:cNvPr id="59427" name="Group 35"/>
          <p:cNvGraphicFramePr>
            <a:graphicFrameLocks noGrp="1"/>
          </p:cNvGraphicFramePr>
          <p:nvPr/>
        </p:nvGraphicFramePr>
        <p:xfrm>
          <a:off x="395536" y="4653137"/>
          <a:ext cx="8065070" cy="960053"/>
        </p:xfrm>
        <a:graphic>
          <a:graphicData uri="http://schemas.openxmlformats.org/drawingml/2006/table">
            <a:tbl>
              <a:tblPr/>
              <a:tblGrid>
                <a:gridCol w="4103815"/>
                <a:gridCol w="3961255"/>
              </a:tblGrid>
              <a:tr h="3113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Слабые стороны учащегося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Сильные стороны учащегося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48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3566" name="Text Box 37"/>
          <p:cNvSpPr txBox="1">
            <a:spLocks noChangeArrowheads="1"/>
          </p:cNvSpPr>
          <p:nvPr/>
        </p:nvSpPr>
        <p:spPr bwMode="auto">
          <a:xfrm>
            <a:off x="395288" y="5661025"/>
            <a:ext cx="8208962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600" b="1" smtClean="0">
                <a:solidFill>
                  <a:srgbClr val="000000"/>
                </a:solidFill>
                <a:latin typeface="Times New Roman" pitchFamily="16" charset="0"/>
              </a:rPr>
              <a:t>Коррекционный и /или реабилитационный блок, осуществляемый параллельно узкими специалистами ОУ и специалистами других учреждений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600" b="1" smtClean="0">
                <a:solidFill>
                  <a:srgbClr val="000000"/>
                </a:solidFill>
                <a:latin typeface="Times New Roman" pitchFamily="16" charset="0"/>
              </a:rPr>
              <a:t> (кем, какая периодичность)_________________________________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-108520" y="1"/>
            <a:ext cx="92525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</a:rPr>
              <a:t>Обсуждение намеченных действий на заседании  </a:t>
            </a:r>
            <a:r>
              <a:rPr lang="ru-RU" sz="2800" b="1" dirty="0" err="1" smtClean="0">
                <a:solidFill>
                  <a:schemeClr val="bg2">
                    <a:lumMod val="25000"/>
                  </a:schemeClr>
                </a:solidFill>
              </a:rPr>
              <a:t>ПМПк</a:t>
            </a:r>
            <a:endParaRPr lang="ru-RU" sz="28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671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88640"/>
            <a:ext cx="7920880" cy="720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ОРГАНИЗАЦИЯ ПСИХОЛОГО-ПЕДАГОГИЧЕСКОЙ ПОМОЩИ  </a:t>
            </a:r>
            <a:endParaRPr lang="ru-RU" sz="1000" dirty="0" smtClean="0"/>
          </a:p>
          <a:p>
            <a:pPr>
              <a:buFont typeface="Wingdings" pitchFamily="2" charset="2"/>
              <a:buChar char="§"/>
            </a:pPr>
            <a:r>
              <a:rPr lang="ru-RU" sz="1600" dirty="0" smtClean="0"/>
              <a:t> Сопровождение консилиумом: 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/>
              <a:t>разработка индивидуального образовательного маршрута, как механизма реализации адаптированной общеобразовательной программы; 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/>
              <a:t> обязательное включение в состав консилиума специалистов …(указать); 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/>
              <a:t> отслеживание динамики развития ребенка не реже … (указать сколько раз в год); 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/>
              <a:t> своевременное внесение коррективов в индивидуальный образовательный маршрут в соответствии с решением консилиума образовательной организации. 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/>
              <a:t>Если психолог работает в </a:t>
            </a:r>
            <a:r>
              <a:rPr lang="ru-RU" sz="1600" dirty="0" err="1" smtClean="0"/>
              <a:t>ПМПк</a:t>
            </a:r>
            <a:r>
              <a:rPr lang="ru-RU" sz="1600" dirty="0" smtClean="0"/>
              <a:t> на договорной основе с учреждением, т.е. не ведет непосредственно коррекционную работу, он должен дать соответствующие рекомендации учителям и родителям. Это требование следует прописать и в Положении о </a:t>
            </a:r>
            <a:r>
              <a:rPr lang="ru-RU" sz="1600" dirty="0" err="1" smtClean="0"/>
              <a:t>ПМПк</a:t>
            </a:r>
            <a:r>
              <a:rPr lang="ru-RU" sz="1600" dirty="0" smtClean="0"/>
              <a:t> и в договоре.</a:t>
            </a:r>
          </a:p>
          <a:p>
            <a:pPr>
              <a:buFont typeface="Wingdings" pitchFamily="2" charset="2"/>
              <a:buChar char="§"/>
            </a:pPr>
            <a:r>
              <a:rPr lang="ru-RU" sz="1600" dirty="0" smtClean="0"/>
              <a:t> Проведение групповых и/или индивидуальных коррекционно-развивающих занятий, занятий по адаптивной физкультуре и др. (указать специалиста, направления работы, периодичность). Формирование личностных, регулятивных, познавательных и коммуникативных универсальных учебных действий как основы умения учиться. </a:t>
            </a:r>
          </a:p>
          <a:p>
            <a:pPr>
              <a:buFont typeface="Wingdings" pitchFamily="2" charset="2"/>
              <a:buChar char="§"/>
            </a:pPr>
            <a:r>
              <a:rPr lang="ru-RU" sz="1600" dirty="0" smtClean="0"/>
              <a:t>Указание рекомендаций по организации </a:t>
            </a:r>
            <a:r>
              <a:rPr lang="ru-RU" sz="1600" dirty="0" err="1" smtClean="0"/>
              <a:t>предпрофильной</a:t>
            </a:r>
            <a:r>
              <a:rPr lang="ru-RU" sz="1600" dirty="0" smtClean="0"/>
              <a:t> подготовки (для обучающихся 6 – 8 классов) или адекватной профориентации (для обучающихся 9 - 11 классов). </a:t>
            </a:r>
          </a:p>
          <a:p>
            <a:pPr>
              <a:buFont typeface="Wingdings" pitchFamily="2" charset="2"/>
              <a:buChar char="§"/>
            </a:pPr>
            <a:r>
              <a:rPr lang="ru-RU" sz="1600" dirty="0" smtClean="0"/>
              <a:t> Организация психолого-педагогического консультирования родителей и педагогических работников по следующим вопросам: 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/>
              <a:t> особенности психофизического развития ребенка; 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/>
              <a:t> особенности воспитания ребенка, гармонизация детско-родительских отношений; 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/>
              <a:t> организация образовательного процесса; 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/>
              <a:t> применение эффективных педагогических технологий при обучении ребенка с ОВЗ и т.д. </a:t>
            </a:r>
          </a:p>
          <a:p>
            <a:pPr>
              <a:buFont typeface="Wingdings" pitchFamily="2" charset="2"/>
              <a:buChar char="§"/>
            </a:pPr>
            <a:r>
              <a:rPr lang="ru-RU" sz="1600" dirty="0" smtClean="0"/>
              <a:t> Включение родителей в образовательный процесс (консультации, мастер-классы, семинары, тренинги, групповые занятия с детьми).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20203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Охранительный режим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692696"/>
            <a:ext cx="7818072" cy="6048672"/>
          </a:xfrm>
        </p:spPr>
        <p:txBody>
          <a:bodyPr>
            <a:normAutofit fontScale="40000" lnSpcReduction="20000"/>
          </a:bodyPr>
          <a:lstStyle/>
          <a:p>
            <a:endParaRPr lang="ru-RU" dirty="0" smtClean="0"/>
          </a:p>
          <a:p>
            <a:r>
              <a:rPr lang="ru-RU" sz="4500" dirty="0" smtClean="0"/>
              <a:t>Обеспечение </a:t>
            </a:r>
            <a:r>
              <a:rPr lang="ru-RU" sz="4500" dirty="0" err="1" smtClean="0"/>
              <a:t>здоровьесберегающих</a:t>
            </a:r>
            <a:r>
              <a:rPr lang="ru-RU" sz="4500" dirty="0" smtClean="0"/>
              <a:t> условий (укрепление физического и психического здоровья). </a:t>
            </a:r>
          </a:p>
          <a:p>
            <a:r>
              <a:rPr lang="ru-RU" sz="4500" dirty="0" smtClean="0"/>
              <a:t>Создание климата психологического комфорта (доброжелательность, педагогический такт при оценивании, поощрение дружелюбия к ребенку со стороны детей и т.д.). </a:t>
            </a:r>
          </a:p>
          <a:p>
            <a:r>
              <a:rPr lang="ru-RU" sz="4500" dirty="0" smtClean="0"/>
              <a:t>Предупреждение психофизических перегрузок, эмоциональных срывов (смена видов деятельности, творческие задания, красочный иллюстративный материал, занимательная форма изложения учебного материала и т.д.). </a:t>
            </a:r>
          </a:p>
          <a:p>
            <a:r>
              <a:rPr lang="ru-RU" sz="4500" dirty="0" smtClean="0"/>
              <a:t>Введение достаточной продолжительности перемен: не менее 10 минут между уроками и 20 минут после третьего урока, проведение динамического часа. </a:t>
            </a:r>
          </a:p>
          <a:p>
            <a:r>
              <a:rPr lang="ru-RU" sz="4500" dirty="0" smtClean="0"/>
              <a:t>Особое оформление классных комнат, которое должно учитывать специфику восприятия и работоспособности обучающихся с ОВЗ (не перегружать обилием иллюстративного материала; выдерживать единую цветовую гамму; располагать иллюстративный материал на уровне доступном восприятию; своевременно менять материал, утративший эстетический вид). </a:t>
            </a:r>
          </a:p>
          <a:p>
            <a:r>
              <a:rPr lang="ru-RU" sz="4500" dirty="0" smtClean="0"/>
              <a:t>Соблюдение норм </a:t>
            </a:r>
            <a:r>
              <a:rPr lang="ru-RU" sz="4500" dirty="0" err="1" smtClean="0"/>
              <a:t>СанПиНа</a:t>
            </a:r>
            <a:r>
              <a:rPr lang="ru-RU" sz="4500" dirty="0" smtClean="0"/>
              <a:t> 2.4.4.3048-13 (для ДОО); норм </a:t>
            </a:r>
            <a:r>
              <a:rPr lang="ru-RU" sz="4500" dirty="0" err="1" smtClean="0"/>
              <a:t>СанПиНа</a:t>
            </a:r>
            <a:r>
              <a:rPr lang="ru-RU" sz="4500" dirty="0" smtClean="0"/>
              <a:t> 2.4.2.2821 - 10 (температурный, световой режимы; соответствие мебели росту).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300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Форма составления ИОМ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474345"/>
            <a:ext cx="7488832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u="sng" dirty="0" smtClean="0">
                <a:solidFill>
                  <a:schemeClr val="bg2">
                    <a:lumMod val="25000"/>
                  </a:schemeClr>
                </a:solidFill>
              </a:rPr>
              <a:t>ТИТУЛЬНЫЙ ЛИСТ</a:t>
            </a:r>
          </a:p>
          <a:p>
            <a:pPr algn="ctr"/>
            <a:r>
              <a:rPr lang="ru-RU" sz="1400" dirty="0" smtClean="0">
                <a:solidFill>
                  <a:schemeClr val="bg2">
                    <a:lumMod val="25000"/>
                  </a:schemeClr>
                </a:solidFill>
              </a:rPr>
              <a:t>Полное название учреждения 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_________________________________________________________________________________________________________________________________________________________________________________________________________</a:t>
            </a:r>
          </a:p>
          <a:p>
            <a:endParaRPr lang="ru-RU" dirty="0" smtClean="0">
              <a:solidFill>
                <a:schemeClr val="bg2">
                  <a:lumMod val="25000"/>
                </a:schemeClr>
              </a:solidFill>
            </a:endParaRPr>
          </a:p>
          <a:p>
            <a:endParaRPr lang="ru-RU" dirty="0" smtClean="0">
              <a:solidFill>
                <a:schemeClr val="bg2">
                  <a:lumMod val="25000"/>
                </a:schemeClr>
              </a:solidFill>
            </a:endParaRPr>
          </a:p>
          <a:p>
            <a:endParaRPr lang="ru-RU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Утверждаю_____________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</a:rPr>
              <a:t>                                           подпись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187624" y="1700808"/>
          <a:ext cx="7488832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4416"/>
                <a:gridCol w="3744416"/>
              </a:tblGrid>
              <a:tr h="991169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Утверждаю_____________</a:t>
                      </a:r>
                      <a:r>
                        <a:rPr lang="ru-RU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 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 Директор</a:t>
                      </a:r>
                      <a:r>
                        <a:rPr lang="ru-RU" sz="1200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 ОУ</a:t>
                      </a:r>
                      <a:r>
                        <a:rPr lang="ru-RU" sz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                                  </a:t>
                      </a:r>
                      <a:r>
                        <a:rPr lang="ru-RU" sz="12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подпись</a:t>
                      </a:r>
                      <a:r>
                        <a:rPr lang="ru-RU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 </a:t>
                      </a:r>
                    </a:p>
                    <a:p>
                      <a:r>
                        <a:rPr lang="ru-RU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______________________ </a:t>
                      </a:r>
                    </a:p>
                    <a:p>
                      <a:r>
                        <a:rPr lang="ru-RU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дата и № протокола </a:t>
                      </a:r>
                      <a:r>
                        <a:rPr lang="ru-RU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ПМПк</a:t>
                      </a:r>
                      <a:endParaRPr lang="ru-RU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Согласовано _______________________ </a:t>
                      </a:r>
                    </a:p>
                    <a:p>
                      <a:r>
                        <a:rPr lang="ru-RU" sz="1200" b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Ф.И.О. родителя (законного представителя) 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04975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________________________</a:t>
                      </a:r>
                      <a:endParaRPr lang="ru-RU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286000" y="3645024"/>
            <a:ext cx="55263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ИНДИВИДУАЛЬНЫЙ ОБРАЗОВАТЕЛЬНЫЙ МАРШРУТ 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___________________________________________________________________________________________ 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Ф.И.О. ребенка 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__________________________________ 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Срок реализации 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1800" y="332657"/>
            <a:ext cx="51845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Стр.1</a:t>
            </a:r>
          </a:p>
          <a:p>
            <a:pPr algn="ctr"/>
            <a:r>
              <a:rPr lang="ru-RU" b="1" dirty="0" smtClean="0"/>
              <a:t>ОБЩИЕ СВЕДЕНИЯ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980728"/>
            <a:ext cx="8064896" cy="7366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 dirty="0" err="1" smtClean="0">
                <a:solidFill>
                  <a:srgbClr val="000000"/>
                </a:solidFill>
                <a:latin typeface="Corbel" pitchFamily="34" charset="0"/>
              </a:rPr>
              <a:t>Фамилия</a:t>
            </a:r>
            <a:r>
              <a:rPr lang="en-GB" sz="1200" b="1" dirty="0" smtClean="0">
                <a:solidFill>
                  <a:srgbClr val="000000"/>
                </a:solidFill>
                <a:latin typeface="Corbel" pitchFamily="34" charset="0"/>
              </a:rPr>
              <a:t>, </a:t>
            </a:r>
            <a:r>
              <a:rPr lang="en-GB" sz="1200" b="1" dirty="0" err="1" smtClean="0">
                <a:solidFill>
                  <a:srgbClr val="000000"/>
                </a:solidFill>
                <a:latin typeface="Corbel" pitchFamily="34" charset="0"/>
              </a:rPr>
              <a:t>имя</a:t>
            </a:r>
            <a:r>
              <a:rPr lang="en-GB" sz="1200" b="1" dirty="0" smtClean="0">
                <a:solidFill>
                  <a:srgbClr val="000000"/>
                </a:solidFill>
                <a:latin typeface="Corbel" pitchFamily="34" charset="0"/>
              </a:rPr>
              <a:t> </a:t>
            </a:r>
            <a:r>
              <a:rPr lang="en-GB" sz="1200" b="1" dirty="0" err="1" smtClean="0">
                <a:solidFill>
                  <a:srgbClr val="000000"/>
                </a:solidFill>
                <a:latin typeface="Corbel" pitchFamily="34" charset="0"/>
              </a:rPr>
              <a:t>отчество</a:t>
            </a:r>
            <a:r>
              <a:rPr lang="en-GB" sz="1200" b="1" dirty="0" smtClean="0">
                <a:solidFill>
                  <a:srgbClr val="000000"/>
                </a:solidFill>
                <a:latin typeface="Corbel" pitchFamily="34" charset="0"/>
              </a:rPr>
              <a:t> </a:t>
            </a:r>
            <a:r>
              <a:rPr lang="ru-RU" sz="1200" b="1" dirty="0" smtClean="0">
                <a:solidFill>
                  <a:srgbClr val="000000"/>
                </a:solidFill>
                <a:latin typeface="Corbel" pitchFamily="34" charset="0"/>
              </a:rPr>
              <a:t>обучающегося____________________________________________________</a:t>
            </a:r>
            <a:endParaRPr lang="en-GB" sz="1200" b="1" dirty="0" smtClean="0">
              <a:solidFill>
                <a:srgbClr val="000000"/>
              </a:solidFill>
              <a:latin typeface="Corbel" pitchFamily="34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 dirty="0" err="1" smtClean="0">
                <a:solidFill>
                  <a:srgbClr val="000000"/>
                </a:solidFill>
                <a:latin typeface="Corbel" pitchFamily="34" charset="0"/>
              </a:rPr>
              <a:t>Дата</a:t>
            </a:r>
            <a:r>
              <a:rPr lang="en-GB" sz="1200" b="1" dirty="0" smtClean="0">
                <a:solidFill>
                  <a:srgbClr val="000000"/>
                </a:solidFill>
                <a:latin typeface="Corbel" pitchFamily="34" charset="0"/>
              </a:rPr>
              <a:t> </a:t>
            </a:r>
            <a:r>
              <a:rPr lang="en-GB" sz="1200" b="1" dirty="0" err="1" smtClean="0">
                <a:solidFill>
                  <a:srgbClr val="000000"/>
                </a:solidFill>
                <a:latin typeface="Corbel" pitchFamily="34" charset="0"/>
              </a:rPr>
              <a:t>рождения</a:t>
            </a:r>
            <a:r>
              <a:rPr lang="en-GB" sz="1200" b="1" dirty="0" smtClean="0">
                <a:solidFill>
                  <a:srgbClr val="000000"/>
                </a:solidFill>
                <a:latin typeface="Corbel" pitchFamily="34" charset="0"/>
              </a:rPr>
              <a:t> ______________________________ </a:t>
            </a:r>
            <a:r>
              <a:rPr lang="en-GB" sz="1200" b="1" dirty="0" err="1" smtClean="0">
                <a:solidFill>
                  <a:srgbClr val="000000"/>
                </a:solidFill>
                <a:latin typeface="Corbel" pitchFamily="34" charset="0"/>
              </a:rPr>
              <a:t>во</a:t>
            </a:r>
            <a:r>
              <a:rPr lang="ru-RU" sz="1200" b="1" dirty="0" err="1" smtClean="0">
                <a:solidFill>
                  <a:srgbClr val="000000"/>
                </a:solidFill>
                <a:latin typeface="Corbel" pitchFamily="34" charset="0"/>
              </a:rPr>
              <a:t>з</a:t>
            </a:r>
            <a:r>
              <a:rPr lang="en-GB" sz="1200" b="1" dirty="0" err="1" smtClean="0">
                <a:solidFill>
                  <a:srgbClr val="000000"/>
                </a:solidFill>
                <a:latin typeface="Corbel" pitchFamily="34" charset="0"/>
              </a:rPr>
              <a:t>раст</a:t>
            </a:r>
            <a:r>
              <a:rPr lang="en-GB" sz="1200" b="1" dirty="0" smtClean="0">
                <a:solidFill>
                  <a:srgbClr val="000000"/>
                </a:solidFill>
                <a:latin typeface="Corbel" pitchFamily="34" charset="0"/>
              </a:rPr>
              <a:t> </a:t>
            </a:r>
            <a:r>
              <a:rPr lang="ru-RU" sz="1200" b="1" dirty="0" smtClean="0">
                <a:solidFill>
                  <a:srgbClr val="000000"/>
                </a:solidFill>
                <a:latin typeface="Corbel" pitchFamily="34" charset="0"/>
              </a:rPr>
              <a:t>_______________________________</a:t>
            </a:r>
            <a:endParaRPr lang="en-GB" sz="1200" b="1" dirty="0" smtClean="0">
              <a:solidFill>
                <a:srgbClr val="000000"/>
              </a:solidFill>
              <a:latin typeface="Corbel" pitchFamily="34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 dirty="0" err="1" smtClean="0">
                <a:solidFill>
                  <a:srgbClr val="000000"/>
                </a:solidFill>
                <a:latin typeface="Corbel" pitchFamily="34" charset="0"/>
              </a:rPr>
              <a:t>Школа</a:t>
            </a:r>
            <a:r>
              <a:rPr lang="en-GB" sz="1200" b="1" dirty="0" smtClean="0">
                <a:solidFill>
                  <a:srgbClr val="000000"/>
                </a:solidFill>
                <a:latin typeface="Corbel" pitchFamily="34" charset="0"/>
              </a:rPr>
              <a:t> _______________________________ </a:t>
            </a:r>
            <a:r>
              <a:rPr lang="en-GB" sz="1200" b="1" dirty="0" err="1" smtClean="0">
                <a:solidFill>
                  <a:srgbClr val="000000"/>
                </a:solidFill>
                <a:latin typeface="Corbel" pitchFamily="34" charset="0"/>
              </a:rPr>
              <a:t>класс</a:t>
            </a:r>
            <a:r>
              <a:rPr lang="ru-RU" sz="1200" b="1" dirty="0" smtClean="0">
                <a:solidFill>
                  <a:srgbClr val="000000"/>
                </a:solidFill>
                <a:latin typeface="Corbel" pitchFamily="34" charset="0"/>
              </a:rPr>
              <a:t>_________________________________________</a:t>
            </a:r>
            <a:endParaRPr lang="en-GB" sz="1200" b="1" dirty="0" smtClean="0">
              <a:solidFill>
                <a:srgbClr val="000000"/>
              </a:solidFill>
              <a:latin typeface="Corbel" pitchFamily="34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200" b="1" dirty="0" smtClean="0">
                <a:solidFill>
                  <a:srgbClr val="000000"/>
                </a:solidFill>
                <a:latin typeface="Corbel" pitchFamily="34" charset="0"/>
              </a:rPr>
              <a:t>Домашний а</a:t>
            </a:r>
            <a:r>
              <a:rPr lang="en-GB" sz="1200" b="1" dirty="0" err="1" smtClean="0">
                <a:solidFill>
                  <a:srgbClr val="000000"/>
                </a:solidFill>
                <a:latin typeface="Corbel" pitchFamily="34" charset="0"/>
              </a:rPr>
              <a:t>дрес</a:t>
            </a:r>
            <a:r>
              <a:rPr lang="ru-RU" sz="1200" b="1" dirty="0" smtClean="0">
                <a:solidFill>
                  <a:srgbClr val="000000"/>
                </a:solidFill>
                <a:latin typeface="Corbel" pitchFamily="34" charset="0"/>
              </a:rPr>
              <a:t> </a:t>
            </a:r>
            <a:r>
              <a:rPr lang="en-GB" sz="1200" b="1" dirty="0" smtClean="0">
                <a:solidFill>
                  <a:srgbClr val="000000"/>
                </a:solidFill>
                <a:latin typeface="Corbel" pitchFamily="34" charset="0"/>
              </a:rPr>
              <a:t>____________________________________________________________________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200" b="1" dirty="0" smtClean="0">
                <a:solidFill>
                  <a:srgbClr val="000000"/>
                </a:solidFill>
                <a:latin typeface="Corbel" pitchFamily="34" charset="0"/>
              </a:rPr>
              <a:t>Дом. т</a:t>
            </a:r>
            <a:r>
              <a:rPr lang="en-GB" sz="1200" b="1" dirty="0" err="1" smtClean="0">
                <a:solidFill>
                  <a:srgbClr val="000000"/>
                </a:solidFill>
                <a:latin typeface="Corbel" pitchFamily="34" charset="0"/>
              </a:rPr>
              <a:t>елефон</a:t>
            </a:r>
            <a:r>
              <a:rPr lang="ru-RU" sz="1200" b="1" dirty="0" smtClean="0">
                <a:solidFill>
                  <a:srgbClr val="000000"/>
                </a:solidFill>
                <a:latin typeface="Corbel" pitchFamily="34" charset="0"/>
              </a:rPr>
              <a:t>________________________________________________________________________</a:t>
            </a:r>
            <a:endParaRPr lang="en-GB" sz="1200" b="1" dirty="0" smtClean="0">
              <a:solidFill>
                <a:srgbClr val="000000"/>
              </a:solidFill>
              <a:latin typeface="Corbel" pitchFamily="34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 dirty="0" err="1" smtClean="0">
                <a:solidFill>
                  <a:srgbClr val="000000"/>
                </a:solidFill>
                <a:latin typeface="Corbel" pitchFamily="34" charset="0"/>
              </a:rPr>
              <a:t>Состав</a:t>
            </a:r>
            <a:r>
              <a:rPr lang="en-GB" sz="1200" b="1" dirty="0" smtClean="0">
                <a:solidFill>
                  <a:srgbClr val="000000"/>
                </a:solidFill>
                <a:latin typeface="Corbel" pitchFamily="34" charset="0"/>
              </a:rPr>
              <a:t> </a:t>
            </a:r>
            <a:r>
              <a:rPr lang="en-GB" sz="1200" b="1" dirty="0" err="1" smtClean="0">
                <a:solidFill>
                  <a:srgbClr val="000000"/>
                </a:solidFill>
                <a:latin typeface="Corbel" pitchFamily="34" charset="0"/>
              </a:rPr>
              <a:t>семьи</a:t>
            </a:r>
            <a:r>
              <a:rPr lang="en-GB" sz="1200" b="1" dirty="0" smtClean="0">
                <a:solidFill>
                  <a:srgbClr val="000000"/>
                </a:solidFill>
                <a:latin typeface="Corbel" pitchFamily="34" charset="0"/>
              </a:rPr>
              <a:t>:</a:t>
            </a:r>
            <a:r>
              <a:rPr lang="ru-RU" sz="1200" dirty="0" smtClean="0">
                <a:solidFill>
                  <a:srgbClr val="000000"/>
                </a:solidFill>
                <a:latin typeface="Corbel" pitchFamily="34" charset="0"/>
              </a:rPr>
              <a:t>________________________________________________________________(полная, неполная, приемная)</a:t>
            </a:r>
            <a:endParaRPr lang="en-GB" sz="1200" dirty="0" smtClean="0">
              <a:solidFill>
                <a:srgbClr val="000000"/>
              </a:solidFill>
              <a:latin typeface="Corbel" pitchFamily="34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 dirty="0" err="1" smtClean="0">
                <a:solidFill>
                  <a:srgbClr val="000000"/>
                </a:solidFill>
                <a:latin typeface="Corbel" pitchFamily="34" charset="0"/>
              </a:rPr>
              <a:t>Сведения</a:t>
            </a:r>
            <a:r>
              <a:rPr lang="en-GB" sz="1200" b="1" dirty="0" smtClean="0">
                <a:solidFill>
                  <a:srgbClr val="000000"/>
                </a:solidFill>
                <a:latin typeface="Corbel" pitchFamily="34" charset="0"/>
              </a:rPr>
              <a:t> о </a:t>
            </a:r>
            <a:r>
              <a:rPr lang="en-GB" sz="1200" b="1" dirty="0" err="1" smtClean="0">
                <a:solidFill>
                  <a:srgbClr val="000000"/>
                </a:solidFill>
                <a:latin typeface="Corbel" pitchFamily="34" charset="0"/>
              </a:rPr>
              <a:t>взрослых</a:t>
            </a:r>
            <a:r>
              <a:rPr lang="en-GB" sz="1200" b="1" dirty="0" smtClean="0">
                <a:solidFill>
                  <a:srgbClr val="000000"/>
                </a:solidFill>
                <a:latin typeface="Corbel" pitchFamily="34" charset="0"/>
              </a:rPr>
              <a:t>, </a:t>
            </a:r>
            <a:r>
              <a:rPr lang="en-GB" sz="1200" b="1" dirty="0" err="1" smtClean="0">
                <a:solidFill>
                  <a:srgbClr val="000000"/>
                </a:solidFill>
                <a:latin typeface="Corbel" pitchFamily="34" charset="0"/>
              </a:rPr>
              <a:t>участвующих</a:t>
            </a:r>
            <a:r>
              <a:rPr lang="en-GB" sz="1200" b="1" dirty="0" smtClean="0">
                <a:solidFill>
                  <a:srgbClr val="000000"/>
                </a:solidFill>
                <a:latin typeface="Corbel" pitchFamily="34" charset="0"/>
              </a:rPr>
              <a:t> в </a:t>
            </a:r>
            <a:r>
              <a:rPr lang="en-GB" sz="1200" b="1" dirty="0" err="1" smtClean="0">
                <a:solidFill>
                  <a:srgbClr val="000000"/>
                </a:solidFill>
                <a:latin typeface="Corbel" pitchFamily="34" charset="0"/>
              </a:rPr>
              <a:t>воспитании</a:t>
            </a:r>
            <a:r>
              <a:rPr lang="en-GB" sz="1200" b="1" dirty="0" smtClean="0">
                <a:solidFill>
                  <a:srgbClr val="000000"/>
                </a:solidFill>
                <a:latin typeface="Corbel" pitchFamily="34" charset="0"/>
              </a:rPr>
              <a:t> </a:t>
            </a:r>
            <a:r>
              <a:rPr lang="en-GB" sz="1200" b="1" dirty="0" err="1" smtClean="0">
                <a:solidFill>
                  <a:srgbClr val="000000"/>
                </a:solidFill>
                <a:latin typeface="Corbel" pitchFamily="34" charset="0"/>
              </a:rPr>
              <a:t>ребенка</a:t>
            </a:r>
            <a:endParaRPr lang="en-GB" sz="1200" b="1" dirty="0" smtClean="0">
              <a:solidFill>
                <a:srgbClr val="000000"/>
              </a:solidFill>
              <a:latin typeface="Corbel" pitchFamily="34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 dirty="0" smtClean="0">
                <a:solidFill>
                  <a:srgbClr val="000000"/>
                </a:solidFill>
                <a:latin typeface="Corbel" pitchFamily="34" charset="0"/>
              </a:rPr>
              <a:t> ФИО</a:t>
            </a:r>
            <a:r>
              <a:rPr lang="ru-RU" sz="1200" b="1" dirty="0" smtClean="0">
                <a:solidFill>
                  <a:srgbClr val="000000"/>
                </a:solidFill>
                <a:latin typeface="Corbel" pitchFamily="34" charset="0"/>
              </a:rPr>
              <a:t> родителей (законных представителей):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200" b="1" dirty="0" smtClean="0">
                <a:solidFill>
                  <a:srgbClr val="000000"/>
                </a:solidFill>
                <a:latin typeface="Corbel" pitchFamily="34" charset="0"/>
              </a:rPr>
              <a:t>_____________________________________________________________________________________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200" b="1" dirty="0" smtClean="0">
                <a:solidFill>
                  <a:srgbClr val="000000"/>
                </a:solidFill>
                <a:latin typeface="Corbel" pitchFamily="34" charset="0"/>
              </a:rPr>
              <a:t>_____________________________________________________________________________________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 dirty="0" err="1" smtClean="0">
                <a:solidFill>
                  <a:srgbClr val="000000"/>
                </a:solidFill>
                <a:latin typeface="Corbel" pitchFamily="34" charset="0"/>
              </a:rPr>
              <a:t>Особенности</a:t>
            </a:r>
            <a:r>
              <a:rPr lang="en-GB" sz="1200" b="1" dirty="0" smtClean="0">
                <a:solidFill>
                  <a:srgbClr val="000000"/>
                </a:solidFill>
                <a:latin typeface="Corbel" pitchFamily="34" charset="0"/>
              </a:rPr>
              <a:t> </a:t>
            </a:r>
            <a:r>
              <a:rPr lang="en-GB" sz="1200" b="1" dirty="0" err="1" smtClean="0">
                <a:solidFill>
                  <a:srgbClr val="000000"/>
                </a:solidFill>
                <a:latin typeface="Corbel" pitchFamily="34" charset="0"/>
              </a:rPr>
              <a:t>семейного</a:t>
            </a:r>
            <a:r>
              <a:rPr lang="en-GB" sz="1200" b="1" dirty="0" smtClean="0">
                <a:solidFill>
                  <a:srgbClr val="000000"/>
                </a:solidFill>
                <a:latin typeface="Corbel" pitchFamily="34" charset="0"/>
              </a:rPr>
              <a:t> </a:t>
            </a:r>
            <a:r>
              <a:rPr lang="en-GB" sz="1200" b="1" dirty="0" err="1" smtClean="0">
                <a:solidFill>
                  <a:srgbClr val="000000"/>
                </a:solidFill>
                <a:latin typeface="Corbel" pitchFamily="34" charset="0"/>
              </a:rPr>
              <a:t>воспитания</a:t>
            </a:r>
            <a:r>
              <a:rPr lang="en-GB" sz="1200" b="1" dirty="0" smtClean="0">
                <a:solidFill>
                  <a:srgbClr val="000000"/>
                </a:solidFill>
                <a:latin typeface="Corbel" pitchFamily="34" charset="0"/>
              </a:rPr>
              <a:t> (</a:t>
            </a:r>
            <a:r>
              <a:rPr lang="en-GB" sz="1200" b="1" dirty="0" err="1" smtClean="0">
                <a:solidFill>
                  <a:srgbClr val="000000"/>
                </a:solidFill>
                <a:latin typeface="Corbel" pitchFamily="34" charset="0"/>
              </a:rPr>
              <a:t>стиль</a:t>
            </a:r>
            <a:r>
              <a:rPr lang="en-GB" sz="1200" b="1" dirty="0" smtClean="0">
                <a:solidFill>
                  <a:srgbClr val="000000"/>
                </a:solidFill>
                <a:latin typeface="Corbel" pitchFamily="34" charset="0"/>
              </a:rPr>
              <a:t> </a:t>
            </a:r>
            <a:r>
              <a:rPr lang="en-GB" sz="1200" b="1" dirty="0" err="1" smtClean="0">
                <a:solidFill>
                  <a:srgbClr val="000000"/>
                </a:solidFill>
                <a:latin typeface="Corbel" pitchFamily="34" charset="0"/>
              </a:rPr>
              <a:t>воспитания</a:t>
            </a:r>
            <a:r>
              <a:rPr lang="en-GB" sz="1200" b="1" dirty="0" smtClean="0">
                <a:solidFill>
                  <a:srgbClr val="000000"/>
                </a:solidFill>
                <a:latin typeface="Corbel" pitchFamily="34" charset="0"/>
              </a:rPr>
              <a:t>, </a:t>
            </a:r>
            <a:r>
              <a:rPr lang="en-GB" sz="1200" b="1" dirty="0" err="1" smtClean="0">
                <a:solidFill>
                  <a:srgbClr val="000000"/>
                </a:solidFill>
                <a:latin typeface="Corbel" pitchFamily="34" charset="0"/>
              </a:rPr>
              <a:t>особенности</a:t>
            </a:r>
            <a:r>
              <a:rPr lang="en-GB" sz="1200" b="1" dirty="0" smtClean="0">
                <a:solidFill>
                  <a:srgbClr val="000000"/>
                </a:solidFill>
                <a:latin typeface="Corbel" pitchFamily="34" charset="0"/>
              </a:rPr>
              <a:t> </a:t>
            </a:r>
            <a:r>
              <a:rPr lang="en-GB" sz="1200" b="1" dirty="0" err="1" smtClean="0">
                <a:solidFill>
                  <a:srgbClr val="000000"/>
                </a:solidFill>
                <a:latin typeface="Corbel" pitchFamily="34" charset="0"/>
              </a:rPr>
              <a:t>взаимоотношений</a:t>
            </a:r>
            <a:r>
              <a:rPr lang="en-GB" sz="1200" b="1" dirty="0" smtClean="0">
                <a:solidFill>
                  <a:srgbClr val="000000"/>
                </a:solidFill>
                <a:latin typeface="Corbel" pitchFamily="34" charset="0"/>
              </a:rPr>
              <a:t> в </a:t>
            </a:r>
            <a:r>
              <a:rPr lang="en-GB" sz="1200" b="1" dirty="0" err="1" smtClean="0">
                <a:solidFill>
                  <a:srgbClr val="000000"/>
                </a:solidFill>
                <a:latin typeface="Corbel" pitchFamily="34" charset="0"/>
              </a:rPr>
              <a:t>семье</a:t>
            </a:r>
            <a:r>
              <a:rPr lang="en-GB" sz="1200" b="1" dirty="0" smtClean="0">
                <a:solidFill>
                  <a:srgbClr val="000000"/>
                </a:solidFill>
                <a:latin typeface="Corbel" pitchFamily="34" charset="0"/>
              </a:rPr>
              <a:t> и </a:t>
            </a:r>
            <a:r>
              <a:rPr lang="en-GB" sz="1200" b="1" dirty="0" err="1" smtClean="0">
                <a:solidFill>
                  <a:srgbClr val="000000"/>
                </a:solidFill>
                <a:latin typeface="Corbel" pitchFamily="34" charset="0"/>
              </a:rPr>
              <a:t>т.д</a:t>
            </a:r>
            <a:r>
              <a:rPr lang="en-GB" sz="1200" b="1" dirty="0" smtClean="0">
                <a:solidFill>
                  <a:srgbClr val="000000"/>
                </a:solidFill>
                <a:latin typeface="Corbel" pitchFamily="34" charset="0"/>
              </a:rPr>
              <a:t>.)</a:t>
            </a:r>
            <a:endParaRPr lang="ru-RU" sz="1200" b="1" dirty="0" smtClean="0">
              <a:solidFill>
                <a:srgbClr val="000000"/>
              </a:solidFill>
              <a:latin typeface="Corbel" pitchFamily="34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200" b="1" dirty="0" smtClean="0">
                <a:solidFill>
                  <a:srgbClr val="000000"/>
                </a:solidFill>
                <a:latin typeface="Corbel" pitchFamily="34" charset="0"/>
              </a:rPr>
              <a:t>_______________________________________________________________________________________</a:t>
            </a:r>
            <a:r>
              <a:rPr lang="en-GB" sz="1200" b="1" dirty="0" smtClean="0">
                <a:solidFill>
                  <a:srgbClr val="000000"/>
                </a:solidFill>
                <a:latin typeface="Corbel" pitchFamily="34" charset="0"/>
              </a:rPr>
              <a:t> </a:t>
            </a:r>
            <a:endParaRPr lang="ru-RU" sz="1200" b="1" dirty="0" smtClean="0">
              <a:solidFill>
                <a:srgbClr val="000000"/>
              </a:solidFill>
              <a:latin typeface="Corbel" pitchFamily="34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200" b="1" dirty="0" smtClean="0">
                <a:solidFill>
                  <a:srgbClr val="000000"/>
                </a:solidFill>
                <a:latin typeface="Corbel" pitchFamily="34" charset="0"/>
              </a:rPr>
              <a:t>Сведения о дополнительном образовании (</a:t>
            </a:r>
            <a:r>
              <a:rPr lang="ru-RU" sz="1200" b="1" dirty="0" err="1" smtClean="0">
                <a:solidFill>
                  <a:srgbClr val="000000"/>
                </a:solidFill>
                <a:latin typeface="Corbel" pitchFamily="34" charset="0"/>
              </a:rPr>
              <a:t>н-р</a:t>
            </a:r>
            <a:r>
              <a:rPr lang="ru-RU" sz="1200" b="1" dirty="0" smtClean="0">
                <a:solidFill>
                  <a:srgbClr val="000000"/>
                </a:solidFill>
                <a:latin typeface="Corbel" pitchFamily="34" charset="0"/>
              </a:rPr>
              <a:t>., посещает Школу искусств художественное отделение)_________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 b="1" dirty="0" smtClean="0">
              <a:solidFill>
                <a:srgbClr val="000000"/>
              </a:solidFill>
              <a:latin typeface="Corbel" pitchFamily="34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200" b="1" dirty="0" smtClean="0">
                <a:solidFill>
                  <a:srgbClr val="000000"/>
                </a:solidFill>
                <a:latin typeface="Corbel" pitchFamily="34" charset="0"/>
              </a:rPr>
              <a:t>Ф.И.О  педагогов: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200" b="1" dirty="0" smtClean="0">
                <a:solidFill>
                  <a:srgbClr val="000000"/>
                </a:solidFill>
                <a:latin typeface="Corbel" pitchFamily="34" charset="0"/>
              </a:rPr>
              <a:t>Основной (</a:t>
            </a:r>
            <a:r>
              <a:rPr lang="ru-RU" sz="1200" b="1" dirty="0" err="1" smtClean="0">
                <a:solidFill>
                  <a:srgbClr val="000000"/>
                </a:solidFill>
                <a:latin typeface="Corbel" pitchFamily="34" charset="0"/>
              </a:rPr>
              <a:t>кл</a:t>
            </a:r>
            <a:r>
              <a:rPr lang="ru-RU" sz="1200" b="1" dirty="0" smtClean="0">
                <a:solidFill>
                  <a:srgbClr val="000000"/>
                </a:solidFill>
                <a:latin typeface="Corbel" pitchFamily="34" charset="0"/>
              </a:rPr>
              <a:t>. руководитель)___________________________________________________________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200" b="1" dirty="0" smtClean="0">
                <a:solidFill>
                  <a:srgbClr val="000000"/>
                </a:solidFill>
                <a:latin typeface="Corbel" pitchFamily="34" charset="0"/>
              </a:rPr>
              <a:t>Педагог-психолог______________________________________________________________________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200" b="1" dirty="0" smtClean="0">
                <a:solidFill>
                  <a:srgbClr val="000000"/>
                </a:solidFill>
                <a:latin typeface="Corbel" pitchFamily="34" charset="0"/>
              </a:rPr>
              <a:t>Учитель-логопед_______________________________________________________________________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200" b="1" dirty="0" smtClean="0">
                <a:solidFill>
                  <a:srgbClr val="000000"/>
                </a:solidFill>
                <a:latin typeface="Corbel" pitchFamily="34" charset="0"/>
              </a:rPr>
              <a:t>Социальный педагог (завуч по ВР)________________________________________________________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200" b="1" dirty="0" smtClean="0">
                <a:solidFill>
                  <a:srgbClr val="000000"/>
                </a:solidFill>
                <a:latin typeface="Corbel" pitchFamily="34" charset="0"/>
              </a:rPr>
              <a:t>Инструктор по ЛФК______________________________________________________________________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200" b="1" dirty="0" smtClean="0">
                <a:solidFill>
                  <a:srgbClr val="000000"/>
                </a:solidFill>
                <a:latin typeface="Corbel" pitchFamily="34" charset="0"/>
              </a:rPr>
              <a:t>Председатель ПМПк_____________________________________________________________________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200" b="1" dirty="0" smtClean="0">
                <a:solidFill>
                  <a:srgbClr val="000000"/>
                </a:solidFill>
                <a:latin typeface="Corbel" pitchFamily="34" charset="0"/>
              </a:rPr>
              <a:t>Заключение ПМПК: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 b="1" dirty="0" smtClean="0">
              <a:solidFill>
                <a:srgbClr val="000000"/>
              </a:solidFill>
              <a:latin typeface="Corbel" pitchFamily="34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200" b="1" dirty="0" smtClean="0">
                <a:solidFill>
                  <a:srgbClr val="000000"/>
                </a:solidFill>
                <a:latin typeface="Corbel" pitchFamily="34" charset="0"/>
              </a:rPr>
              <a:t>Рекомендации ПМПК: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 b="1" dirty="0" smtClean="0">
              <a:solidFill>
                <a:srgbClr val="000000"/>
              </a:solidFill>
              <a:latin typeface="Corbel" pitchFamily="34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200" b="1" dirty="0" smtClean="0">
                <a:solidFill>
                  <a:srgbClr val="000000"/>
                </a:solidFill>
                <a:latin typeface="Corbel" pitchFamily="34" charset="0"/>
              </a:rPr>
              <a:t>Рекомендации специалистов  сопровождения: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200" b="1" dirty="0" smtClean="0">
                <a:solidFill>
                  <a:srgbClr val="000000"/>
                </a:solidFill>
                <a:latin typeface="Corbel" pitchFamily="34" charset="0"/>
              </a:rPr>
              <a:t> педагога-психолога______________________________________________________________________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200" b="1" dirty="0" smtClean="0">
                <a:solidFill>
                  <a:srgbClr val="000000"/>
                </a:solidFill>
                <a:latin typeface="Corbel" pitchFamily="34" charset="0"/>
              </a:rPr>
              <a:t> учителя-педагога________________________________________________________________________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200" b="1" dirty="0" smtClean="0">
                <a:solidFill>
                  <a:srgbClr val="000000"/>
                </a:solidFill>
                <a:latin typeface="Corbel" pitchFamily="34" charset="0"/>
              </a:rPr>
              <a:t> социального педагога____________________________________________________________________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200" b="1" dirty="0" smtClean="0">
                <a:solidFill>
                  <a:srgbClr val="000000"/>
                </a:solidFill>
                <a:latin typeface="Corbel" pitchFamily="34" charset="0"/>
              </a:rPr>
              <a:t>  медицинский работник____________________________________________________________________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Corbel" pitchFamily="34" charset="0"/>
              </a:rPr>
              <a:t>Создание специальных условий, </a:t>
            </a:r>
            <a:r>
              <a:rPr lang="ru-RU" sz="1200" b="1" dirty="0" err="1" smtClean="0">
                <a:solidFill>
                  <a:srgbClr val="000000"/>
                </a:solidFill>
                <a:latin typeface="Corbel" pitchFamily="34" charset="0"/>
              </a:rPr>
              <a:t>безбарьерной</a:t>
            </a:r>
            <a:r>
              <a:rPr lang="ru-RU" sz="1200" b="1" dirty="0" smtClean="0">
                <a:solidFill>
                  <a:srgbClr val="000000"/>
                </a:solidFill>
                <a:latin typeface="Corbel" pitchFamily="34" charset="0"/>
              </a:rPr>
              <a:t> среды (для ребенка-инвалида</a:t>
            </a:r>
            <a:r>
              <a:rPr lang="ru-RU" sz="1200" dirty="0" smtClean="0"/>
              <a:t>, </a:t>
            </a:r>
            <a:r>
              <a:rPr lang="ru-RU" sz="1200" b="1" dirty="0" smtClean="0"/>
              <a:t>программа реабилитации ребенка-инвалида (ИПР):  </a:t>
            </a:r>
            <a:r>
              <a:rPr lang="ru-RU" sz="1200" b="1" dirty="0" smtClean="0">
                <a:solidFill>
                  <a:srgbClr val="FF0000"/>
                </a:solidFill>
              </a:rPr>
              <a:t>(прописать)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 b="1" dirty="0" smtClean="0">
              <a:solidFill>
                <a:srgbClr val="000000"/>
              </a:solidFill>
              <a:latin typeface="Corbel" pitchFamily="34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 b="1" dirty="0" smtClean="0">
              <a:solidFill>
                <a:srgbClr val="000000"/>
              </a:solidFill>
              <a:latin typeface="Corbel" pitchFamily="34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 b="1" dirty="0" smtClean="0">
              <a:solidFill>
                <a:srgbClr val="000000"/>
              </a:solidFill>
              <a:latin typeface="Corbel" pitchFamily="34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 b="1" dirty="0" smtClean="0">
              <a:solidFill>
                <a:srgbClr val="000000"/>
              </a:solidFill>
              <a:latin typeface="Corbel" pitchFamily="34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 b="1" dirty="0" smtClean="0">
              <a:solidFill>
                <a:srgbClr val="000000"/>
              </a:solidFill>
              <a:latin typeface="Corbel" pitchFamily="34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200" b="1" dirty="0" smtClean="0">
              <a:solidFill>
                <a:srgbClr val="000000"/>
              </a:solidFill>
              <a:latin typeface="Corbel" pitchFamily="34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200" b="1" dirty="0" smtClean="0">
              <a:solidFill>
                <a:srgbClr val="000000"/>
              </a:solidFill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96336" y="188640"/>
            <a:ext cx="10801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Стр.2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620688"/>
            <a:ext cx="7704856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b="1" i="1" u="sng" dirty="0" smtClean="0"/>
              <a:t>Обучение. Освоение адаптированной образовательной программы</a:t>
            </a:r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/>
            <a:r>
              <a:rPr lang="ru-RU" b="1" i="1" dirty="0" smtClean="0"/>
              <a:t>Сведения об учебной программе (УМК):</a:t>
            </a:r>
          </a:p>
          <a:p>
            <a:pPr marL="342900" indent="-342900"/>
            <a:endParaRPr lang="ru-RU" b="1" i="1" dirty="0" smtClean="0"/>
          </a:p>
          <a:p>
            <a:pPr marL="342900" indent="-342900"/>
            <a:r>
              <a:rPr lang="ru-RU" b="1" i="1" dirty="0" smtClean="0"/>
              <a:t>                                           Инвариантная часть</a:t>
            </a:r>
          </a:p>
          <a:p>
            <a:pPr marL="342900" indent="-342900"/>
            <a:r>
              <a:rPr lang="ru-RU" b="1" i="1" dirty="0" smtClean="0"/>
              <a:t>Учебные предметы                                            Кол-во часов</a:t>
            </a:r>
          </a:p>
          <a:p>
            <a:pPr marL="342900" indent="-342900"/>
            <a:r>
              <a:rPr lang="ru-RU" b="1" i="1" dirty="0" smtClean="0"/>
              <a:t>1.</a:t>
            </a:r>
          </a:p>
          <a:p>
            <a:pPr marL="342900" indent="-342900"/>
            <a:r>
              <a:rPr lang="ru-RU" b="1" i="1" dirty="0" smtClean="0"/>
              <a:t>2.</a:t>
            </a:r>
          </a:p>
          <a:p>
            <a:pPr marL="342900" indent="-342900"/>
            <a:r>
              <a:rPr lang="ru-RU" b="1" i="1" dirty="0" smtClean="0"/>
              <a:t>3.</a:t>
            </a:r>
          </a:p>
          <a:p>
            <a:pPr marL="342900" indent="-342900"/>
            <a:r>
              <a:rPr lang="ru-RU" b="1" i="1" dirty="0" smtClean="0"/>
              <a:t>4.</a:t>
            </a:r>
          </a:p>
          <a:p>
            <a:pPr marL="342900" indent="-342900" algn="ctr"/>
            <a:r>
              <a:rPr lang="ru-RU" b="1" i="1" dirty="0" smtClean="0"/>
              <a:t>Коррекционный блок</a:t>
            </a:r>
            <a:r>
              <a:rPr lang="ru-RU" dirty="0" smtClean="0"/>
              <a:t> </a:t>
            </a:r>
            <a:endParaRPr lang="ru-RU" b="1" i="1" dirty="0" smtClean="0"/>
          </a:p>
          <a:p>
            <a:pPr marL="342900" indent="-342900" algn="just"/>
            <a:r>
              <a:rPr lang="ru-RU" b="1" i="1" dirty="0" smtClean="0"/>
              <a:t>Направления коррекционной работы педагогов, специалистов сопровождения:</a:t>
            </a:r>
          </a:p>
          <a:p>
            <a:pPr marL="342900" indent="-342900" algn="just"/>
            <a:r>
              <a:rPr lang="ru-RU" b="1" i="1" dirty="0" smtClean="0"/>
              <a:t>1.</a:t>
            </a:r>
          </a:p>
          <a:p>
            <a:pPr marL="342900" indent="-342900" algn="just"/>
            <a:r>
              <a:rPr lang="ru-RU" b="1" i="1" dirty="0" smtClean="0"/>
              <a:t>2. </a:t>
            </a:r>
          </a:p>
          <a:p>
            <a:pPr marL="342900" indent="-342900"/>
            <a:endParaRPr lang="ru-RU" b="1" i="1" dirty="0" smtClean="0"/>
          </a:p>
          <a:p>
            <a:pPr marL="342900" indent="-342900" algn="ctr"/>
            <a:r>
              <a:rPr lang="ru-RU" b="1" i="1" dirty="0" smtClean="0"/>
              <a:t>Обязательные занятия по выбору учащегося (в рамках внеурочной </a:t>
            </a:r>
          </a:p>
          <a:p>
            <a:pPr marL="342900" indent="-342900" algn="ctr"/>
            <a:r>
              <a:rPr lang="ru-RU" b="1" i="1" dirty="0" smtClean="0"/>
              <a:t>деятельности с указанием Ф.И.О. педагога)</a:t>
            </a:r>
          </a:p>
          <a:p>
            <a:pPr marL="342900" indent="-342900" algn="just"/>
            <a:r>
              <a:rPr lang="ru-RU" b="1" i="1" dirty="0" smtClean="0"/>
              <a:t>1.</a:t>
            </a:r>
          </a:p>
          <a:p>
            <a:pPr marL="342900" indent="-342900" algn="just"/>
            <a:r>
              <a:rPr lang="ru-RU" b="1" i="1" dirty="0" smtClean="0"/>
              <a:t>2.</a:t>
            </a:r>
          </a:p>
          <a:p>
            <a:pPr marL="342900" indent="-342900" algn="just"/>
            <a:r>
              <a:rPr lang="ru-RU" b="1" i="1" dirty="0" smtClean="0"/>
              <a:t>3.</a:t>
            </a:r>
          </a:p>
          <a:p>
            <a:pPr marL="342900" indent="-342900" algn="just"/>
            <a:r>
              <a:rPr lang="ru-RU" b="1" i="1" dirty="0" smtClean="0"/>
              <a:t>4.</a:t>
            </a:r>
          </a:p>
          <a:p>
            <a:pPr marL="342900" indent="-342900" algn="just"/>
            <a:endParaRPr lang="ru-RU" b="1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94672" y="332657"/>
            <a:ext cx="33495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Расписание уроков, занятий</a:t>
            </a:r>
          </a:p>
          <a:p>
            <a:r>
              <a:rPr lang="ru-RU" b="1" dirty="0" smtClean="0"/>
              <a:t> 	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115616" y="836712"/>
          <a:ext cx="7776864" cy="24414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144"/>
                <a:gridCol w="1296144"/>
                <a:gridCol w="1296144"/>
                <a:gridCol w="1296144"/>
                <a:gridCol w="1296144"/>
                <a:gridCol w="1296144"/>
              </a:tblGrid>
              <a:tr h="704139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Понедельник</a:t>
                      </a:r>
                      <a:endParaRPr lang="ru-RU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Вторник</a:t>
                      </a:r>
                      <a:endParaRPr lang="ru-RU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Среда</a:t>
                      </a:r>
                      <a:endParaRPr lang="ru-RU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Четверг</a:t>
                      </a:r>
                      <a:endParaRPr lang="ru-RU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Пятница</a:t>
                      </a:r>
                      <a:endParaRPr lang="ru-RU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Суббота</a:t>
                      </a:r>
                      <a:endParaRPr lang="ru-RU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528109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1.</a:t>
                      </a:r>
                    </a:p>
                    <a:p>
                      <a:r>
                        <a:rPr lang="ru-RU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2.</a:t>
                      </a:r>
                    </a:p>
                    <a:p>
                      <a:r>
                        <a:rPr lang="ru-RU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3.</a:t>
                      </a:r>
                    </a:p>
                    <a:p>
                      <a:endParaRPr lang="ru-RU" dirty="0" smtClean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907704" y="3244334"/>
            <a:ext cx="74672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Информация о программах (в том числе психологической)</a:t>
            </a:r>
          </a:p>
          <a:p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475655" y="3861048"/>
          <a:ext cx="6984777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8259"/>
                <a:gridCol w="2328259"/>
                <a:gridCol w="2328259"/>
              </a:tblGrid>
              <a:tr h="586864">
                <a:tc>
                  <a:txBody>
                    <a:bodyPr/>
                    <a:lstStyle/>
                    <a:p>
                      <a:r>
                        <a:rPr kumimoji="0" lang="ru-RU" sz="1800" b="0" kern="1200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Предмет (образовательная область) и название рабочей программы 	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kern="1200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На основе чего разработана рабочая программа 	</a:t>
                      </a:r>
                    </a:p>
                    <a:p>
                      <a:endParaRPr lang="ru-RU" b="0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kern="1200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Данные об утверждении (дата и № протокола) 	</a:t>
                      </a:r>
                    </a:p>
                    <a:p>
                      <a:endParaRPr lang="ru-RU" b="0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86864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</a:p>
                    <a:p>
                      <a:r>
                        <a:rPr lang="ru-RU" dirty="0" smtClean="0"/>
                        <a:t>2.</a:t>
                      </a:r>
                    </a:p>
                    <a:p>
                      <a:r>
                        <a:rPr lang="ru-RU" dirty="0" smtClean="0"/>
                        <a:t>3.</a:t>
                      </a: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690" name="Group 27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139530208"/>
              </p:ext>
            </p:extLst>
          </p:nvPr>
        </p:nvGraphicFramePr>
        <p:xfrm>
          <a:off x="467544" y="131603"/>
          <a:ext cx="7762056" cy="6397980"/>
        </p:xfrm>
        <a:graphic>
          <a:graphicData uri="http://schemas.openxmlformats.org/drawingml/2006/table">
            <a:tbl>
              <a:tblPr/>
              <a:tblGrid>
                <a:gridCol w="1314638"/>
                <a:gridCol w="1398488"/>
                <a:gridCol w="1959980"/>
                <a:gridCol w="1951630"/>
                <a:gridCol w="1137320"/>
              </a:tblGrid>
              <a:tr h="780272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lang="ru-RU" sz="2400" b="1" i="1" u="sng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orbel" pitchFamily="34" charset="0"/>
                        </a:rPr>
                        <a:t>2. Организация коррекционно-развивающей работы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24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orbel" pitchFamily="34" charset="0"/>
                          <a:cs typeface="Times New Roman" pitchFamily="18" charset="0"/>
                        </a:rPr>
                        <a:t>План мероприятий</a:t>
                      </a:r>
                      <a:endParaRPr kumimoji="0" lang="ru-RU" sz="2400" b="0" i="1" u="sng" strike="noStrike" cap="none" normalizeH="0" baseline="0" dirty="0" smtClean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orbel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Предметники, осуществляющие обучение: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контрольного среза: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788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426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Цели, которые необходимо достичь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2075" marR="0" lvl="0" indent="-920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Критерии (задачи) достижения цели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2075" marR="0" lvl="0" indent="-920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Используемые способы, мероприятия для достижения цели (возможные формы деятельности)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Результат,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достигнутый учащимся к контрольному срезу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Ответственный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14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Учитель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матем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.  Иванова И.И.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2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2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7883">
                <a:tc gridSpan="5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 Итоги реализации намеченных мероприятий, достижения, трудности, проблемы: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282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116632"/>
            <a:ext cx="7498080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u="sng" dirty="0" smtClean="0"/>
              <a:t>3. Социализация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Общие мероприятия по социализации</a:t>
            </a:r>
            <a:endParaRPr lang="ru-RU" sz="28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43609" y="908720"/>
          <a:ext cx="7962852" cy="593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51"/>
                <a:gridCol w="1444573"/>
                <a:gridCol w="1168702"/>
                <a:gridCol w="1327142"/>
                <a:gridCol w="1327142"/>
                <a:gridCol w="1327142"/>
              </a:tblGrid>
              <a:tr h="770776">
                <a:tc>
                  <a:txBody>
                    <a:bodyPr/>
                    <a:lstStyle/>
                    <a:p>
                      <a:pPr algn="ctr"/>
                      <a:r>
                        <a:rPr lang="ru-RU" sz="1400" baseline="0" dirty="0" smtClean="0">
                          <a:solidFill>
                            <a:srgbClr val="000000"/>
                          </a:solidFill>
                          <a:latin typeface="Corbel" pitchFamily="34" charset="0"/>
                        </a:rPr>
                        <a:t>Мероприятие	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solidFill>
                            <a:srgbClr val="000000"/>
                          </a:solidFill>
                          <a:latin typeface="Corbel" pitchFamily="34" charset="0"/>
                        </a:rPr>
                        <a:t>Ф.И.О. педагога (специалиста) 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rgbClr val="000000"/>
                          </a:solidFill>
                          <a:latin typeface="Corbel" pitchFamily="34" charset="0"/>
                        </a:rPr>
                        <a:t> 		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aseline="0" dirty="0" smtClean="0">
                          <a:solidFill>
                            <a:srgbClr val="000000"/>
                          </a:solidFill>
                          <a:latin typeface="Corbel" pitchFamily="34" charset="0"/>
                        </a:rPr>
                        <a:t>Дата проведения 		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aseline="0" dirty="0" smtClean="0">
                          <a:solidFill>
                            <a:srgbClr val="000000"/>
                          </a:solidFill>
                          <a:latin typeface="Corbel" pitchFamily="34" charset="0"/>
                        </a:rPr>
                        <a:t>Направления работы 		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aseline="0" dirty="0" smtClean="0">
                          <a:solidFill>
                            <a:srgbClr val="000000"/>
                          </a:solidFill>
                          <a:latin typeface="Corbel" pitchFamily="34" charset="0"/>
                        </a:rPr>
                        <a:t>Критерий достижения 		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aseline="0" dirty="0" smtClean="0">
                          <a:solidFill>
                            <a:srgbClr val="000000"/>
                          </a:solidFill>
                          <a:latin typeface="Corbel" pitchFamily="34" charset="0"/>
                        </a:rPr>
                        <a:t>Оценивание достижения 	</a:t>
                      </a:r>
                    </a:p>
                  </a:txBody>
                  <a:tcPr>
                    <a:noFill/>
                  </a:tcPr>
                </a:tc>
              </a:tr>
              <a:tr h="4773840">
                <a:tc gridSpan="6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Corbel" pitchFamily="34" charset="0"/>
                        </a:rPr>
                        <a:t>Внеклассные мероприятия</a:t>
                      </a:r>
                    </a:p>
                    <a:p>
                      <a:pPr algn="ctr"/>
                      <a:endParaRPr lang="ru-RU" dirty="0" smtClean="0">
                        <a:latin typeface="Corbel" pitchFamily="34" charset="0"/>
                      </a:endParaRPr>
                    </a:p>
                    <a:p>
                      <a:pPr algn="ctr"/>
                      <a:endParaRPr lang="ru-RU" dirty="0" smtClean="0">
                        <a:latin typeface="Corbel" pitchFamily="34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Corbel" pitchFamily="34" charset="0"/>
                        </a:rPr>
                        <a:t>Дополнительное</a:t>
                      </a:r>
                      <a:r>
                        <a:rPr lang="ru-RU" baseline="0" dirty="0" smtClean="0">
                          <a:latin typeface="Corbel" pitchFamily="34" charset="0"/>
                        </a:rPr>
                        <a:t> образование</a:t>
                      </a:r>
                    </a:p>
                    <a:p>
                      <a:pPr algn="ctr"/>
                      <a:endParaRPr lang="ru-RU" baseline="0" dirty="0" smtClean="0">
                        <a:latin typeface="Corbel" pitchFamily="34" charset="0"/>
                      </a:endParaRPr>
                    </a:p>
                    <a:p>
                      <a:pPr algn="ctr"/>
                      <a:endParaRPr lang="ru-RU" baseline="0" dirty="0" smtClean="0">
                        <a:latin typeface="Corbel" pitchFamily="34" charset="0"/>
                      </a:endParaRPr>
                    </a:p>
                    <a:p>
                      <a:pPr algn="ctr"/>
                      <a:r>
                        <a:rPr lang="ru-RU" baseline="0" dirty="0" smtClean="0">
                          <a:latin typeface="Corbel" pitchFamily="34" charset="0"/>
                        </a:rPr>
                        <a:t>Фестивали, праздники, конкурсы</a:t>
                      </a:r>
                    </a:p>
                    <a:p>
                      <a:pPr algn="ctr"/>
                      <a:endParaRPr lang="ru-RU" baseline="0" dirty="0" smtClean="0">
                        <a:latin typeface="Corbel" pitchFamily="34" charset="0"/>
                      </a:endParaRPr>
                    </a:p>
                    <a:p>
                      <a:pPr algn="ctr"/>
                      <a:endParaRPr lang="ru-RU" baseline="0" dirty="0" smtClean="0">
                        <a:latin typeface="Corbel" pitchFamily="34" charset="0"/>
                      </a:endParaRPr>
                    </a:p>
                    <a:p>
                      <a:pPr algn="ctr"/>
                      <a:r>
                        <a:rPr lang="ru-RU" baseline="0" dirty="0" smtClean="0">
                          <a:latin typeface="Corbel" pitchFamily="34" charset="0"/>
                        </a:rPr>
                        <a:t>Экскурсии</a:t>
                      </a:r>
                      <a:endParaRPr lang="ru-RU" dirty="0" smtClean="0">
                        <a:latin typeface="Corbel" pitchFamily="34" charset="0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116632"/>
            <a:ext cx="5112568" cy="288032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Понятийный аппарат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476672"/>
            <a:ext cx="7992888" cy="6120680"/>
          </a:xfrm>
        </p:spPr>
        <p:txBody>
          <a:bodyPr>
            <a:normAutofit fontScale="92500"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Инклюзивное образование –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обеспечение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равного доступа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к образованию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для всех обучающихся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с учетом разнообразий особых образовательных потребностей и индивидуальных возможностей.</a:t>
            </a:r>
          </a:p>
          <a:p>
            <a:r>
              <a:rPr lang="ru-RU" sz="1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Обучающийся с ограниченными возможностями здоровья (ОВЗ)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– физическое лицо, имеющее недостатки в физическом и/или психическом развитии,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подтвержденные ПМПК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и препятствующие получению образования без создания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специальных условий.</a:t>
            </a:r>
          </a:p>
          <a:p>
            <a:r>
              <a:rPr lang="ru-RU" sz="1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Адаптированная образовательная программа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- образовательная программа,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адаптированная для обучения лиц с ОВЗ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с учетом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особенностей их психофизического развития, индивидуальных возможностей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 и при необходимости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обеспечивающая коррекцию нарушений развития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 и социальную адаптацию указанных лиц.</a:t>
            </a:r>
          </a:p>
          <a:p>
            <a:r>
              <a:rPr lang="ru-RU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Индивидуальная образовательная программа (ИОП) 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– документ, описывающий 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специальные образовательные условия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для максимальной реализации особых образовательных потребностей 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ребенка с ОВЗ в процессе обучения и воспитания на определенной ступени образования.</a:t>
            </a:r>
          </a:p>
          <a:p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Индивидуальный образовательный маршрут (ИОМ)</a:t>
            </a:r>
            <a:r>
              <a:rPr lang="ru-RU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– это институциональный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документ,  регламентирующий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и определяющий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содержание коррекционно-развивающей деятельности с ребенком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,  имеющим  проблемы в психическом и/или физическом развитии,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и семьей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,  воспитывающей  такого ребенка.</a:t>
            </a:r>
          </a:p>
          <a:p>
            <a:endParaRPr lang="ru-RU" sz="1800" dirty="0" smtClean="0"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latin typeface="Arial" pitchFamily="34" charset="0"/>
              <a:cs typeface="Arial" pitchFamily="34" charset="0"/>
            </a:endParaRPr>
          </a:p>
          <a:p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3460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/>
              <a:t>НАПРАВЛЕНИЯ СОЦИАЛИЗАЦИИ 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692696"/>
            <a:ext cx="7498080" cy="5555704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1. Художественное направление (организовать участие ребенка в концертах, выставках, конкурсах творческих работ и проектов). </a:t>
            </a:r>
          </a:p>
          <a:p>
            <a:pPr>
              <a:buNone/>
            </a:pPr>
            <a:r>
              <a:rPr lang="ru-RU" dirty="0" smtClean="0"/>
              <a:t>2. </a:t>
            </a:r>
            <a:r>
              <a:rPr lang="ru-RU" dirty="0" err="1" smtClean="0"/>
              <a:t>Досуговое</a:t>
            </a:r>
            <a:r>
              <a:rPr lang="ru-RU" dirty="0" smtClean="0"/>
              <a:t> направление (привлекать к прогулкам, совместным поездкам, спортивным мероприятиям, объединениям дополнительного образования, посещению секций, кружков). </a:t>
            </a:r>
          </a:p>
          <a:p>
            <a:pPr>
              <a:buNone/>
            </a:pPr>
            <a:r>
              <a:rPr lang="ru-RU" dirty="0" smtClean="0"/>
              <a:t>3. Общественное направление (привлекать к изготовлению подарков, сувениров, помощи ветеранам, нуждающимся, общественным акциям и т.п.). </a:t>
            </a:r>
          </a:p>
          <a:p>
            <a:pPr>
              <a:buNone/>
            </a:pPr>
            <a:r>
              <a:rPr lang="ru-RU" dirty="0" smtClean="0"/>
              <a:t>4. Трудовое направление (организовать участие в трудовых десантах и летних трудовых отрядах, в рамках которых осуществляются экологические субботники, озеленение и благоустройство территории и т.п.). </a:t>
            </a:r>
          </a:p>
          <a:p>
            <a:pPr>
              <a:buNone/>
            </a:pPr>
            <a:r>
              <a:rPr lang="ru-RU" dirty="0" smtClean="0"/>
              <a:t>5. Спортивное направление (организовать участие в спортивных праздниках и соревнованиях, посещение спортивных секций).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992888" cy="41805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cap="small" dirty="0" smtClean="0"/>
              <a:t>ПРИНЦИПЫ КОРРЕКЦИОННО-РАЗВИВАЮЩЕГО ОБУЧЕНИЯ</a:t>
            </a:r>
            <a:endParaRPr lang="ru-RU" sz="2800" cap="small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116013" y="981075"/>
          <a:ext cx="7818438" cy="558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5667"/>
                <a:gridCol w="2520280"/>
                <a:gridCol w="472249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№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Принципы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Методы реализации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1.</a:t>
                      </a:r>
                      <a:endParaRPr lang="ru-RU" sz="12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Динамичность восприятия 	</a:t>
                      </a:r>
                    </a:p>
                    <a:p>
                      <a:endParaRPr lang="ru-RU" sz="12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а) задания по степени нарастающей трудности; </a:t>
                      </a:r>
                    </a:p>
                    <a:p>
                      <a:r>
                        <a:rPr kumimoji="0" lang="ru-RU" sz="1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б) включение в урок заданий, предполагающих различный доминантный характер: дети слушают и отвечают (беседа), слушают и смотрят (рассказ учителя), читают и думают (С.Р. с учебником), пишут, играют. Только при таком подходе реализуется охранительный режим обучения. в) разнообразные типы структур уроков для смены видов деятельности учащихся. 	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2.</a:t>
                      </a:r>
                      <a:endParaRPr lang="ru-RU" sz="12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200" b="1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Продуктивная обработка информации 	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а) задания, предполагающие самостоятельную обработку информации; </a:t>
                      </a:r>
                    </a:p>
                    <a:p>
                      <a:r>
                        <a:rPr kumimoji="0" lang="ru-RU" sz="1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б) дозированная поэтапная помощь педагога; </a:t>
                      </a:r>
                    </a:p>
                    <a:p>
                      <a:r>
                        <a:rPr kumimoji="0" lang="ru-RU" sz="1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в) перенос способа обработки информации на свое индивидуальное задание. </a:t>
                      </a:r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ru-RU" sz="12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3.</a:t>
                      </a:r>
                      <a:endParaRPr lang="ru-RU" sz="12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Развитие и коррекция высших психических функций 	</a:t>
                      </a:r>
                    </a:p>
                    <a:p>
                      <a:endParaRPr lang="ru-RU" sz="12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а) включение в урок специальных упражнений по коррекции высших психических функций; </a:t>
                      </a:r>
                    </a:p>
                    <a:p>
                      <a:r>
                        <a:rPr kumimoji="0" lang="ru-RU" sz="1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б) задания с опорой на несколько анализаторов. 	</a:t>
                      </a:r>
                    </a:p>
                    <a:p>
                      <a:endParaRPr lang="ru-RU" sz="12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4.</a:t>
                      </a:r>
                      <a:endParaRPr lang="ru-RU" sz="12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200" b="1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Мотивация к обучению 	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а) постановка законченных инструкций; </a:t>
                      </a:r>
                    </a:p>
                    <a:p>
                      <a:r>
                        <a:rPr kumimoji="0" lang="ru-RU" sz="1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б) включение в урок современных реалий; </a:t>
                      </a:r>
                    </a:p>
                    <a:p>
                      <a:r>
                        <a:rPr kumimoji="0" lang="ru-RU" sz="1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в) создание условий для достижения, а не </a:t>
                      </a:r>
                    </a:p>
                    <a:p>
                      <a:r>
                        <a:rPr kumimoji="0" lang="ru-RU" sz="1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получения оценки; </a:t>
                      </a:r>
                    </a:p>
                    <a:p>
                      <a:r>
                        <a:rPr kumimoji="0" lang="ru-RU" sz="1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г) проблемные задания, познавательные вопросы; </a:t>
                      </a:r>
                    </a:p>
                    <a:p>
                      <a:r>
                        <a:rPr kumimoji="0" lang="ru-RU" sz="12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</a:t>
                      </a:r>
                      <a:r>
                        <a:rPr kumimoji="0" lang="ru-RU" sz="1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 призы, поощрения, развернутая словесная </a:t>
                      </a:r>
                    </a:p>
                    <a:p>
                      <a:r>
                        <a:rPr kumimoji="0" lang="ru-RU" sz="1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оценка. 	</a:t>
                      </a:r>
                    </a:p>
                    <a:p>
                      <a:endParaRPr lang="ru-RU" sz="12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>
            <a:off x="1115616" y="1340768"/>
            <a:ext cx="77768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475656" y="980728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923928" y="980728"/>
            <a:ext cx="72008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115616" y="2708920"/>
            <a:ext cx="77768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115616" y="4005064"/>
            <a:ext cx="77048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115616" y="4941168"/>
            <a:ext cx="7848872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602048" cy="27404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СПЕЦИАЛЬНЫЕ ПОДХОДЫ И ПРИЕМЫ ОБУЧЕНИЯ И ВОСПИТАНИЯ ДЕТЕЙ С ОВЗ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548680"/>
            <a:ext cx="7992888" cy="5699720"/>
          </a:xfrm>
        </p:spPr>
        <p:txBody>
          <a:bodyPr>
            <a:normAutofit fontScale="47500" lnSpcReduction="20000"/>
          </a:bodyPr>
          <a:lstStyle/>
          <a:p>
            <a:endParaRPr lang="ru-RU" dirty="0" smtClean="0"/>
          </a:p>
          <a:p>
            <a:r>
              <a:rPr lang="ru-RU" sz="4000" dirty="0" smtClean="0"/>
              <a:t>Специальная организация работы в классе: наличие индивидуальных правил для учащихся; использование невербальных средств общения, напоминающих о данных правилах; использование поощрений для учащихся, которые выполняют правила; оценка организации класса в соответствии с нуждами учащихся; близость учеников к учителю; наличие в классе дополнительных материалов (карандашей, книг); сохранение достаточного пространства между партами; распределение учащихся по парам для выполнения проектов и заданий; предоставление учащимся права покинуть класс и уединиться в так называемом «безопасном месте», когда этого требуют обстоятельства; разработка кодовой системы (слова), которое даст учащемуся понять, что его поведение является недопустимым на данный момент; игнорирование незначительных поведенческих нарушений; разработка мер вмешательства в случае недопустимого поведения, которое является непреднамеренным. </a:t>
            </a:r>
          </a:p>
          <a:p>
            <a:r>
              <a:rPr lang="ru-RU" sz="4000" dirty="0" smtClean="0"/>
              <a:t>Использование специальных ассистирующих средств и технологий: слуховые аппараты, стационарные </a:t>
            </a:r>
            <a:r>
              <a:rPr lang="ru-RU" sz="4000" dirty="0" err="1" smtClean="0"/>
              <a:t>радиоприѐмники</a:t>
            </a:r>
            <a:r>
              <a:rPr lang="ru-RU" sz="4000" dirty="0" smtClean="0"/>
              <a:t>, специальные компьютерные программы, </a:t>
            </a:r>
            <a:r>
              <a:rPr lang="ru-RU" sz="4000" dirty="0" err="1" smtClean="0"/>
              <a:t>тренажѐры, </a:t>
            </a:r>
            <a:r>
              <a:rPr lang="ru-RU" sz="4000" dirty="0" smtClean="0"/>
              <a:t>лупы, линейки тактильные и др. </a:t>
            </a:r>
          </a:p>
          <a:p>
            <a:r>
              <a:rPr lang="ru-RU" sz="4000" dirty="0" smtClean="0"/>
              <a:t>Использование оборудования в рамках программы «Доступная среда» (</a:t>
            </a:r>
            <a:r>
              <a:rPr lang="ru-RU" sz="4400" dirty="0" smtClean="0"/>
              <a:t>пандусы; поручни, ручки-скобки, </a:t>
            </a:r>
            <a:r>
              <a:rPr lang="ru-RU" sz="1000" dirty="0" smtClean="0"/>
              <a:t>,</a:t>
            </a:r>
            <a:r>
              <a:rPr lang="ru-RU" sz="4400" dirty="0" smtClean="0"/>
              <a:t> съезды на тротуарах, и др.)</a:t>
            </a:r>
            <a:r>
              <a:rPr lang="ru-RU" sz="1000" dirty="0" smtClean="0"/>
              <a:t>	</a:t>
            </a:r>
            <a:endParaRPr lang="ru-RU" sz="40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188640"/>
            <a:ext cx="7498080" cy="6059760"/>
          </a:xfrm>
        </p:spPr>
        <p:txBody>
          <a:bodyPr>
            <a:normAutofit fontScale="85000" lnSpcReduction="20000"/>
          </a:bodyPr>
          <a:lstStyle/>
          <a:p>
            <a:pPr lvl="0">
              <a:buClr>
                <a:srgbClr val="3891A7"/>
              </a:buClr>
            </a:pPr>
            <a:r>
              <a:rPr lang="ru-RU" sz="1600" b="1" dirty="0">
                <a:solidFill>
                  <a:prstClr val="black"/>
                </a:solidFill>
              </a:rPr>
              <a:t>Обеспечение аудио-визуальными техническими средствами обучения: аудио/видео кассеты; работа на компьютерном тренажере; обеспечение персональным компьютером для выполнения письменных работ; дополнение печатных материалов видеоматериалами. </a:t>
            </a:r>
          </a:p>
          <a:p>
            <a:pPr lvl="0">
              <a:buClr>
                <a:srgbClr val="3891A7"/>
              </a:buClr>
            </a:pPr>
            <a:r>
              <a:rPr lang="ru-RU" sz="1600" b="1" u="sng" dirty="0">
                <a:solidFill>
                  <a:prstClr val="black"/>
                </a:solidFill>
              </a:rPr>
              <a:t>Учет работоспособности и особенностей психофизического развития обучающихся с ОВЗ: </a:t>
            </a:r>
            <a:endParaRPr lang="ru-RU" sz="1600" b="1" u="sng" dirty="0" smtClean="0">
              <a:solidFill>
                <a:prstClr val="black"/>
              </a:solidFill>
            </a:endParaRPr>
          </a:p>
          <a:p>
            <a:pPr lvl="0">
              <a:buClr>
                <a:srgbClr val="3891A7"/>
              </a:buClr>
            </a:pPr>
            <a:r>
              <a:rPr lang="ru-RU" sz="1600" b="1" dirty="0" smtClean="0">
                <a:solidFill>
                  <a:prstClr val="black"/>
                </a:solidFill>
              </a:rPr>
              <a:t>замедленность </a:t>
            </a:r>
            <a:r>
              <a:rPr lang="ru-RU" sz="1600" b="1" dirty="0">
                <a:solidFill>
                  <a:prstClr val="black"/>
                </a:solidFill>
              </a:rPr>
              <a:t>темпа обучения; </a:t>
            </a:r>
            <a:endParaRPr lang="ru-RU" sz="1600" b="1" dirty="0" smtClean="0">
              <a:solidFill>
                <a:prstClr val="black"/>
              </a:solidFill>
            </a:endParaRPr>
          </a:p>
          <a:p>
            <a:pPr lvl="0">
              <a:buClr>
                <a:srgbClr val="3891A7"/>
              </a:buClr>
            </a:pPr>
            <a:r>
              <a:rPr lang="ru-RU" sz="1600" b="1" dirty="0" smtClean="0">
                <a:solidFill>
                  <a:prstClr val="black"/>
                </a:solidFill>
              </a:rPr>
              <a:t>упрощение </a:t>
            </a:r>
            <a:r>
              <a:rPr lang="ru-RU" sz="1600" b="1" dirty="0">
                <a:solidFill>
                  <a:prstClr val="black"/>
                </a:solidFill>
              </a:rPr>
              <a:t>структуры ЗУН в соответствии с психофизическими возможностями ученика; </a:t>
            </a:r>
            <a:endParaRPr lang="ru-RU" sz="1600" b="1" dirty="0" smtClean="0">
              <a:solidFill>
                <a:prstClr val="black"/>
              </a:solidFill>
            </a:endParaRPr>
          </a:p>
          <a:p>
            <a:pPr lvl="0">
              <a:buClr>
                <a:srgbClr val="3891A7"/>
              </a:buClr>
            </a:pPr>
            <a:r>
              <a:rPr lang="ru-RU" sz="1600" b="1" dirty="0" smtClean="0">
                <a:solidFill>
                  <a:prstClr val="black"/>
                </a:solidFill>
              </a:rPr>
              <a:t>рациональная </a:t>
            </a:r>
            <a:r>
              <a:rPr lang="ru-RU" sz="1600" b="1" dirty="0">
                <a:solidFill>
                  <a:prstClr val="black"/>
                </a:solidFill>
              </a:rPr>
              <a:t>дозировка на уроке содержания учебного материала; дробление большого задания на этапы</a:t>
            </a:r>
            <a:r>
              <a:rPr lang="ru-RU" sz="1600" b="1" dirty="0" smtClean="0">
                <a:solidFill>
                  <a:prstClr val="black"/>
                </a:solidFill>
              </a:rPr>
              <a:t>;</a:t>
            </a:r>
          </a:p>
          <a:p>
            <a:pPr lvl="0">
              <a:buClr>
                <a:srgbClr val="3891A7"/>
              </a:buClr>
            </a:pPr>
            <a:r>
              <a:rPr lang="ru-RU" sz="1600" b="1" dirty="0" smtClean="0">
                <a:solidFill>
                  <a:prstClr val="black"/>
                </a:solidFill>
              </a:rPr>
              <a:t> </a:t>
            </a:r>
            <a:r>
              <a:rPr lang="ru-RU" sz="1600" b="1" dirty="0">
                <a:solidFill>
                  <a:prstClr val="black"/>
                </a:solidFill>
              </a:rPr>
              <a:t>поэтапное разъяснение задач; </a:t>
            </a:r>
            <a:endParaRPr lang="ru-RU" sz="1600" b="1" dirty="0" smtClean="0">
              <a:solidFill>
                <a:prstClr val="black"/>
              </a:solidFill>
            </a:endParaRPr>
          </a:p>
          <a:p>
            <a:pPr lvl="0">
              <a:buClr>
                <a:srgbClr val="3891A7"/>
              </a:buClr>
            </a:pPr>
            <a:r>
              <a:rPr lang="ru-RU" sz="1600" b="1" dirty="0" smtClean="0">
                <a:solidFill>
                  <a:prstClr val="black"/>
                </a:solidFill>
              </a:rPr>
              <a:t>последовательное </a:t>
            </a:r>
            <a:r>
              <a:rPr lang="ru-RU" sz="1600" b="1" dirty="0">
                <a:solidFill>
                  <a:prstClr val="black"/>
                </a:solidFill>
              </a:rPr>
              <a:t>выполнение этапов задания с контролем/самоконтролем каждого этапа; </a:t>
            </a:r>
            <a:endParaRPr lang="ru-RU" sz="1600" b="1" dirty="0" smtClean="0">
              <a:solidFill>
                <a:prstClr val="black"/>
              </a:solidFill>
            </a:endParaRPr>
          </a:p>
          <a:p>
            <a:pPr lvl="0">
              <a:buClr>
                <a:srgbClr val="3891A7"/>
              </a:buClr>
            </a:pPr>
            <a:r>
              <a:rPr lang="ru-RU" sz="1600" b="1" dirty="0" smtClean="0">
                <a:solidFill>
                  <a:prstClr val="black"/>
                </a:solidFill>
              </a:rPr>
              <a:t>осуществление </a:t>
            </a:r>
            <a:r>
              <a:rPr lang="ru-RU" sz="1600" b="1" dirty="0">
                <a:solidFill>
                  <a:prstClr val="black"/>
                </a:solidFill>
              </a:rPr>
              <a:t>повторности при обучении на всех этапах и звеньях урока; </a:t>
            </a:r>
            <a:endParaRPr lang="ru-RU" sz="1600" b="1" dirty="0" smtClean="0">
              <a:solidFill>
                <a:prstClr val="black"/>
              </a:solidFill>
            </a:endParaRPr>
          </a:p>
          <a:p>
            <a:pPr lvl="0">
              <a:buClr>
                <a:srgbClr val="3891A7"/>
              </a:buClr>
            </a:pPr>
            <a:r>
              <a:rPr lang="ru-RU" sz="1600" b="1" dirty="0" smtClean="0">
                <a:solidFill>
                  <a:prstClr val="black"/>
                </a:solidFill>
              </a:rPr>
              <a:t>повторение </a:t>
            </a:r>
            <a:r>
              <a:rPr lang="ru-RU" sz="1600" b="1" dirty="0">
                <a:solidFill>
                  <a:prstClr val="black"/>
                </a:solidFill>
              </a:rPr>
              <a:t>учащимся инструкций к выполнению задания</a:t>
            </a:r>
            <a:r>
              <a:rPr lang="ru-RU" sz="1600" b="1" dirty="0" smtClean="0">
                <a:solidFill>
                  <a:prstClr val="black"/>
                </a:solidFill>
              </a:rPr>
              <a:t>;</a:t>
            </a:r>
          </a:p>
          <a:p>
            <a:pPr lvl="0">
              <a:buClr>
                <a:srgbClr val="3891A7"/>
              </a:buClr>
            </a:pPr>
            <a:r>
              <a:rPr lang="ru-RU" sz="1600" b="1" dirty="0" smtClean="0">
                <a:solidFill>
                  <a:prstClr val="black"/>
                </a:solidFill>
              </a:rPr>
              <a:t> </a:t>
            </a:r>
            <a:r>
              <a:rPr lang="ru-RU" sz="1600" b="1" dirty="0">
                <a:solidFill>
                  <a:prstClr val="black"/>
                </a:solidFill>
              </a:rPr>
              <a:t>предоставление дополнительного времени для сдачи домашнего задания; </a:t>
            </a:r>
            <a:endParaRPr lang="ru-RU" sz="1600" b="1" dirty="0" smtClean="0">
              <a:solidFill>
                <a:prstClr val="black"/>
              </a:solidFill>
            </a:endParaRPr>
          </a:p>
          <a:p>
            <a:pPr lvl="0">
              <a:buClr>
                <a:srgbClr val="3891A7"/>
              </a:buClr>
            </a:pPr>
            <a:r>
              <a:rPr lang="ru-RU" sz="1600" b="1" dirty="0" smtClean="0">
                <a:solidFill>
                  <a:prstClr val="black"/>
                </a:solidFill>
              </a:rPr>
              <a:t>сокращенные </a:t>
            </a:r>
            <a:r>
              <a:rPr lang="ru-RU" sz="1600" b="1" dirty="0">
                <a:solidFill>
                  <a:prstClr val="black"/>
                </a:solidFill>
              </a:rPr>
              <a:t>задания, направленные на усвоение ключевых понятий; </a:t>
            </a:r>
            <a:endParaRPr lang="ru-RU" sz="1600" b="1" dirty="0" smtClean="0">
              <a:solidFill>
                <a:prstClr val="black"/>
              </a:solidFill>
            </a:endParaRPr>
          </a:p>
          <a:p>
            <a:pPr lvl="0">
              <a:buClr>
                <a:srgbClr val="3891A7"/>
              </a:buClr>
            </a:pPr>
            <a:r>
              <a:rPr lang="ru-RU" sz="1600" b="1" dirty="0" smtClean="0">
                <a:solidFill>
                  <a:prstClr val="black"/>
                </a:solidFill>
              </a:rPr>
              <a:t>сокращенные </a:t>
            </a:r>
            <a:r>
              <a:rPr lang="ru-RU" sz="1600" b="1" dirty="0">
                <a:solidFill>
                  <a:prstClr val="black"/>
                </a:solidFill>
              </a:rPr>
              <a:t>тесты, направленные на отработку правописания работы; </a:t>
            </a:r>
            <a:endParaRPr lang="ru-RU" sz="1600" b="1" dirty="0" smtClean="0">
              <a:solidFill>
                <a:prstClr val="black"/>
              </a:solidFill>
            </a:endParaRPr>
          </a:p>
          <a:p>
            <a:pPr lvl="0">
              <a:buClr>
                <a:srgbClr val="3891A7"/>
              </a:buClr>
            </a:pPr>
            <a:r>
              <a:rPr lang="ru-RU" sz="1600" b="1" dirty="0" smtClean="0">
                <a:solidFill>
                  <a:prstClr val="black"/>
                </a:solidFill>
              </a:rPr>
              <a:t>предоставление </a:t>
            </a:r>
            <a:r>
              <a:rPr lang="ru-RU" sz="1600" b="1" dirty="0">
                <a:solidFill>
                  <a:prstClr val="black"/>
                </a:solidFill>
              </a:rPr>
              <a:t>дополнительного времени для завершения задания; </a:t>
            </a:r>
            <a:endParaRPr lang="ru-RU" sz="1600" b="1" dirty="0" smtClean="0">
              <a:solidFill>
                <a:prstClr val="black"/>
              </a:solidFill>
            </a:endParaRPr>
          </a:p>
          <a:p>
            <a:pPr lvl="0">
              <a:buClr>
                <a:srgbClr val="3891A7"/>
              </a:buClr>
            </a:pPr>
            <a:r>
              <a:rPr lang="ru-RU" sz="1600" b="1" dirty="0" smtClean="0">
                <a:solidFill>
                  <a:prstClr val="black"/>
                </a:solidFill>
              </a:rPr>
              <a:t>выполнение </a:t>
            </a:r>
            <a:r>
              <a:rPr lang="ru-RU" sz="1600" b="1" dirty="0">
                <a:solidFill>
                  <a:prstClr val="black"/>
                </a:solidFill>
              </a:rPr>
              <a:t>диктантов в индивидуальном режиме</a:t>
            </a:r>
            <a:r>
              <a:rPr lang="ru-RU" sz="1600" b="1" dirty="0" smtClean="0">
                <a:solidFill>
                  <a:prstClr val="black"/>
                </a:solidFill>
              </a:rPr>
              <a:t>;</a:t>
            </a:r>
          </a:p>
          <a:p>
            <a:pPr lvl="0">
              <a:buClr>
                <a:srgbClr val="3891A7"/>
              </a:buClr>
            </a:pPr>
            <a:r>
              <a:rPr lang="ru-RU" sz="1600" b="1" dirty="0" smtClean="0">
                <a:solidFill>
                  <a:prstClr val="black"/>
                </a:solidFill>
              </a:rPr>
              <a:t> </a:t>
            </a:r>
            <a:r>
              <a:rPr lang="ru-RU" sz="1600" b="1" dirty="0">
                <a:solidFill>
                  <a:prstClr val="black"/>
                </a:solidFill>
              </a:rPr>
              <a:t>максимальная опора на чувственный опыт ребенка, что обусловлено конкретностью мышления ребенка; </a:t>
            </a:r>
            <a:endParaRPr lang="ru-RU" sz="1600" b="1" dirty="0" smtClean="0">
              <a:solidFill>
                <a:prstClr val="black"/>
              </a:solidFill>
            </a:endParaRPr>
          </a:p>
          <a:p>
            <a:pPr lvl="0">
              <a:buClr>
                <a:srgbClr val="3891A7"/>
              </a:buClr>
            </a:pPr>
            <a:r>
              <a:rPr lang="ru-RU" sz="1600" b="1" dirty="0" smtClean="0">
                <a:solidFill>
                  <a:prstClr val="black"/>
                </a:solidFill>
              </a:rPr>
              <a:t>максимальная </a:t>
            </a:r>
            <a:r>
              <a:rPr lang="ru-RU" sz="1600" b="1" dirty="0">
                <a:solidFill>
                  <a:prstClr val="black"/>
                </a:solidFill>
              </a:rPr>
              <a:t>опора на практическую деятельность и опыт ученика; </a:t>
            </a:r>
            <a:endParaRPr lang="ru-RU" sz="1600" b="1" dirty="0" smtClean="0">
              <a:solidFill>
                <a:prstClr val="black"/>
              </a:solidFill>
            </a:endParaRPr>
          </a:p>
          <a:p>
            <a:pPr lvl="0">
              <a:buClr>
                <a:srgbClr val="3891A7"/>
              </a:buClr>
            </a:pPr>
            <a:r>
              <a:rPr lang="ru-RU" sz="1600" b="1" dirty="0" smtClean="0">
                <a:solidFill>
                  <a:prstClr val="black"/>
                </a:solidFill>
              </a:rPr>
              <a:t>опора </a:t>
            </a:r>
            <a:r>
              <a:rPr lang="ru-RU" sz="1600" b="1" dirty="0">
                <a:solidFill>
                  <a:prstClr val="black"/>
                </a:solidFill>
              </a:rPr>
              <a:t>на более развитые способности ребенка. </a:t>
            </a:r>
          </a:p>
          <a:p>
            <a:pPr lvl="0">
              <a:lnSpc>
                <a:spcPct val="70000"/>
              </a:lnSpc>
              <a:buClr>
                <a:srgbClr val="3891A7"/>
              </a:buClr>
              <a:buNone/>
            </a:pPr>
            <a:r>
              <a:rPr lang="ru-RU" sz="1600" b="1" dirty="0" smtClean="0">
                <a:solidFill>
                  <a:prstClr val="black"/>
                </a:solidFill>
              </a:rPr>
              <a:t>      </a:t>
            </a:r>
            <a:endParaRPr lang="ru-RU" sz="1600" b="1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2506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188640"/>
            <a:ext cx="7498080" cy="6059760"/>
          </a:xfrm>
        </p:spPr>
        <p:txBody>
          <a:bodyPr>
            <a:normAutofit fontScale="92500"/>
          </a:bodyPr>
          <a:lstStyle/>
          <a:p>
            <a:pPr lvl="0">
              <a:buClr>
                <a:srgbClr val="3891A7"/>
              </a:buClr>
            </a:pPr>
            <a:r>
              <a:rPr lang="ru-RU" sz="1400" b="1" dirty="0">
                <a:solidFill>
                  <a:prstClr val="black"/>
                </a:solidFill>
              </a:rPr>
              <a:t>Использование дополнительных вспомогательных приемов и средств: памятки; образцы выполнения заданий; алгоритмы деятельности; печатные копии заданий, написанных на доске; использования упражнений с пропущенными словами/предложениями; использование листов с упражнениями, которые требуют минимального заполнения, использование маркеров для выделения важной информации; предоставление краткого содержания глав учебников; использование учетных карточек для записи главных тем; предоставление учащимся списка вопросов для обсуждения до чтения текста; указание номеров страниц для нахождения верных ответов; предоставление альтернативы объемным письменным заданиям (например, напишите несколько небольших сообщений; представьте устное сообщение по обозначенной теме); альтернативные замещения письменных заданий (лепка, рисование, панорама и др. </a:t>
            </a:r>
          </a:p>
          <a:p>
            <a:pPr lvl="0">
              <a:buClr>
                <a:srgbClr val="3891A7"/>
              </a:buClr>
            </a:pPr>
            <a:r>
              <a:rPr lang="ru-RU" sz="1400" b="1" dirty="0">
                <a:solidFill>
                  <a:prstClr val="black"/>
                </a:solidFill>
              </a:rPr>
              <a:t>Постановка практических и познавательных задач.  Целенаправленные действия с дидактическими материалами. Многократное повторение практических и умственных действий; наглядно-действенный показ (способа действия, образца выполнения); подражательные упражнения; дидактические игры; создание условий для применения полученных знаний, умений и навыков в общении, предметной деятельности, в быту. </a:t>
            </a:r>
          </a:p>
          <a:p>
            <a:pPr lvl="0">
              <a:buClr>
                <a:srgbClr val="3891A7"/>
              </a:buClr>
            </a:pPr>
            <a:r>
              <a:rPr lang="ru-RU" sz="1400" b="1" dirty="0">
                <a:solidFill>
                  <a:prstClr val="black"/>
                </a:solidFill>
              </a:rPr>
              <a:t>Наглядные методы: обследование предметов (зрительное, тактильно-кинестетическое, слуховое, комбинированное); наблюдения за предметами и явлениями окружающего мира; рассматривание предметных и сюжетных картин, фотографий. </a:t>
            </a:r>
          </a:p>
          <a:p>
            <a:pPr lvl="0">
              <a:lnSpc>
                <a:spcPct val="70000"/>
              </a:lnSpc>
              <a:buClr>
                <a:srgbClr val="3891A7"/>
              </a:buClr>
            </a:pPr>
            <a:r>
              <a:rPr lang="ru-RU" sz="1400" b="1" dirty="0">
                <a:solidFill>
                  <a:prstClr val="black"/>
                </a:solidFill>
              </a:rPr>
              <a:t>Словесные методы: </a:t>
            </a:r>
          </a:p>
          <a:p>
            <a:pPr lvl="0">
              <a:lnSpc>
                <a:spcPct val="70000"/>
              </a:lnSpc>
              <a:buClr>
                <a:srgbClr val="3891A7"/>
              </a:buClr>
              <a:buNone/>
            </a:pPr>
            <a:r>
              <a:rPr lang="ru-RU" sz="1400" b="1" dirty="0">
                <a:solidFill>
                  <a:prstClr val="black"/>
                </a:solidFill>
              </a:rPr>
              <a:t>             • речевая инструкция, беседа, описание предмета; </a:t>
            </a:r>
          </a:p>
          <a:p>
            <a:pPr lvl="0">
              <a:lnSpc>
                <a:spcPct val="70000"/>
              </a:lnSpc>
              <a:buClr>
                <a:srgbClr val="3891A7"/>
              </a:buClr>
              <a:buNone/>
            </a:pPr>
            <a:r>
              <a:rPr lang="ru-RU" sz="1400" b="1" dirty="0">
                <a:solidFill>
                  <a:prstClr val="black"/>
                </a:solidFill>
              </a:rPr>
              <a:t>             • указания и объяснение как пояснение способов выполнения задания, последовательности действий, содержания; </a:t>
            </a:r>
          </a:p>
          <a:p>
            <a:pPr lvl="0">
              <a:lnSpc>
                <a:spcPct val="70000"/>
              </a:lnSpc>
              <a:buClr>
                <a:srgbClr val="3891A7"/>
              </a:buClr>
              <a:buNone/>
            </a:pPr>
            <a:r>
              <a:rPr lang="ru-RU" sz="1400" b="1" dirty="0">
                <a:solidFill>
                  <a:prstClr val="black"/>
                </a:solidFill>
              </a:rPr>
              <a:t>             • метод </a:t>
            </a:r>
            <a:r>
              <a:rPr lang="ru-RU" sz="1400" b="1" dirty="0" err="1">
                <a:solidFill>
                  <a:prstClr val="black"/>
                </a:solidFill>
              </a:rPr>
              <a:t>аудирования</a:t>
            </a:r>
            <a:r>
              <a:rPr lang="ru-RU" sz="1400" b="1" dirty="0">
                <a:solidFill>
                  <a:prstClr val="black"/>
                </a:solidFill>
              </a:rPr>
              <a:t> (записанный на аудиокассету голосовой и речевой материал для прослушивания ребенком); </a:t>
            </a:r>
          </a:p>
          <a:p>
            <a:pPr lvl="0">
              <a:lnSpc>
                <a:spcPct val="70000"/>
              </a:lnSpc>
              <a:buClr>
                <a:srgbClr val="3891A7"/>
              </a:buClr>
              <a:buNone/>
            </a:pPr>
            <a:r>
              <a:rPr lang="ru-RU" sz="1400" b="1" dirty="0">
                <a:solidFill>
                  <a:prstClr val="black"/>
                </a:solidFill>
              </a:rPr>
              <a:t>             • вопросы как словесный прием обучения (репродуктивные, требующие констатации; прямые; подсказывающие); </a:t>
            </a:r>
          </a:p>
          <a:p>
            <a:pPr lvl="0">
              <a:lnSpc>
                <a:spcPct val="70000"/>
              </a:lnSpc>
              <a:buClr>
                <a:srgbClr val="3891A7"/>
              </a:buClr>
              <a:buNone/>
            </a:pPr>
            <a:r>
              <a:rPr lang="ru-RU" sz="1400" b="1" dirty="0">
                <a:solidFill>
                  <a:prstClr val="black"/>
                </a:solidFill>
              </a:rPr>
              <a:t>             • педагогическая оценка хода выполнения деятельности, ее результата. 	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90886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0"/>
            <a:ext cx="7890080" cy="141763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Практикум: разработка индивидуального образовательного маршрута на обучающегося</a:t>
            </a:r>
            <a:br>
              <a:rPr lang="ru-RU" sz="2800" b="1" dirty="0" smtClean="0"/>
            </a:br>
            <a:r>
              <a:rPr lang="ru-RU" sz="2800" b="1" dirty="0" smtClean="0"/>
              <a:t> 2 класса</a:t>
            </a:r>
            <a:endParaRPr lang="ru-RU" sz="2800" b="1" dirty="0"/>
          </a:p>
        </p:txBody>
      </p:sp>
      <p:pic>
        <p:nvPicPr>
          <p:cNvPr id="1026" name="Picture 2" descr="\\ZABELINA\Pochta\сканирование0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340768"/>
            <a:ext cx="4536504" cy="53285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16632"/>
            <a:ext cx="8034096" cy="6131768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>
                <a:latin typeface="+mj-lt"/>
              </a:rPr>
              <a:t>   Индивидуальная программа развития  - это возможность достижения обучающимися с особыми образовательными потребностями успеха в учебном процессе. Если обучающиеся преуспевают в учебе в соответствии со </a:t>
            </a:r>
            <a:r>
              <a:rPr lang="ru-RU" dirty="0" err="1" smtClean="0">
                <a:latin typeface="+mj-lt"/>
              </a:rPr>
              <a:t>своми</a:t>
            </a:r>
            <a:r>
              <a:rPr lang="ru-RU" dirty="0" smtClean="0">
                <a:latin typeface="+mj-lt"/>
              </a:rPr>
              <a:t> возможностями и делают это самостоятельно, то можно утверждать, что инклюзивное обучение удовлетворяет их потребности, а школа создает </a:t>
            </a:r>
            <a:r>
              <a:rPr lang="ru-RU" dirty="0" smtClean="0">
                <a:latin typeface="+mj-lt"/>
                <a:cs typeface="Arial" pitchFamily="34" charset="0"/>
              </a:rPr>
              <a:t>специальные образовательные условия для максимальной реализации особых образовательных потребностей ребенка с ОВЗ. </a:t>
            </a:r>
            <a:endParaRPr lang="ru-RU" dirty="0">
              <a:latin typeface="+mj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890080" cy="1301006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Индивидуальная образовательная программа реализует </a:t>
            </a:r>
            <a:r>
              <a:rPr lang="ru-RU" sz="2000" b="1" i="1" dirty="0" smtClean="0"/>
              <a:t>индивидуальный образовательный маршрут </a:t>
            </a:r>
            <a:r>
              <a:rPr lang="ru-RU" sz="2000" b="1" dirty="0" smtClean="0"/>
              <a:t>ребенка в рамках образовательного учреждения.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/>
              <a:t>Индивидуальная образовательная программа разрабатывается для следующих категорий обучающихся:</a:t>
            </a:r>
            <a:endParaRPr lang="ru-RU" sz="2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1556792"/>
            <a:ext cx="7920880" cy="3024336"/>
          </a:xfrm>
        </p:spPr>
        <p:txBody>
          <a:bodyPr>
            <a:noAutofit/>
          </a:bodyPr>
          <a:lstStyle/>
          <a:p>
            <a:pPr marL="596646" indent="-514350">
              <a:buNone/>
            </a:pPr>
            <a:endParaRPr lang="ru-RU" sz="2000" i="1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596646" indent="-514350">
              <a:buNone/>
            </a:pP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</a:rPr>
              <a:t>1) Дети с ОВЗ, обучающиеся в форме очного обучения в рамках реализации инклюзивной практики;</a:t>
            </a:r>
          </a:p>
          <a:p>
            <a:pPr marL="596646" indent="-514350">
              <a:buNone/>
            </a:pP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</a:rPr>
              <a:t>2) Дети с ОВЗ, получающие образование в форме индивидуального обучения на дому, в том числе дети-инвалиды; </a:t>
            </a:r>
          </a:p>
          <a:p>
            <a:pPr marL="596646" indent="-514350">
              <a:buNone/>
            </a:pP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</a:rPr>
              <a:t>3) Дети с ОВЗ, получающие образование в форме дистанционного обучения, в том числе дети-инвалиды; </a:t>
            </a:r>
          </a:p>
          <a:p>
            <a:pPr marL="596646" indent="-514350">
              <a:buNone/>
            </a:pPr>
            <a:r>
              <a:rPr lang="ru-RU" sz="2000" i="1" dirty="0" smtClean="0">
                <a:solidFill>
                  <a:schemeClr val="bg2">
                    <a:lumMod val="25000"/>
                  </a:schemeClr>
                </a:solidFill>
              </a:rPr>
              <a:t>4) Дети с ОВЗ, выбравшие профессиональный профиль обучения</a:t>
            </a:r>
            <a:endParaRPr lang="ru-RU" sz="2000" i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250825" y="273191"/>
            <a:ext cx="8569325" cy="2341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pPr algn="just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i="1" dirty="0" err="1" smtClean="0">
                <a:solidFill>
                  <a:schemeClr val="tx2">
                    <a:lumMod val="75000"/>
                  </a:schemeClr>
                </a:solidFill>
              </a:rPr>
              <a:t>Индивидуальный</a:t>
            </a:r>
            <a:r>
              <a:rPr lang="en-GB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b="1" i="1" dirty="0" err="1" smtClean="0">
                <a:solidFill>
                  <a:schemeClr val="tx2">
                    <a:lumMod val="75000"/>
                  </a:schemeClr>
                </a:solidFill>
              </a:rPr>
              <a:t>образовательный</a:t>
            </a:r>
            <a:r>
              <a:rPr lang="en-GB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b="1" i="1" dirty="0" err="1" smtClean="0">
                <a:solidFill>
                  <a:schemeClr val="tx2">
                    <a:lumMod val="75000"/>
                  </a:schemeClr>
                </a:solidFill>
              </a:rPr>
              <a:t>план</a:t>
            </a:r>
            <a:r>
              <a:rPr lang="en-GB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(по рекомендации ЦСО) </a:t>
            </a:r>
            <a:r>
              <a:rPr lang="en-GB" b="1" i="1" dirty="0" smtClean="0">
                <a:solidFill>
                  <a:srgbClr val="000000"/>
                </a:solidFill>
              </a:rPr>
              <a:t>– </a:t>
            </a:r>
            <a:r>
              <a:rPr lang="en-GB" sz="1600" dirty="0" err="1" smtClean="0">
                <a:solidFill>
                  <a:srgbClr val="000000"/>
                </a:solidFill>
              </a:rPr>
              <a:t>это</a:t>
            </a:r>
            <a:r>
              <a:rPr lang="en-GB" sz="1600" dirty="0" smtClean="0">
                <a:solidFill>
                  <a:srgbClr val="000000"/>
                </a:solidFill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</a:rPr>
              <a:t>план</a:t>
            </a:r>
            <a:r>
              <a:rPr lang="en-GB" sz="1600" dirty="0" smtClean="0">
                <a:solidFill>
                  <a:srgbClr val="000000"/>
                </a:solidFill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</a:rPr>
              <a:t>работы</a:t>
            </a:r>
            <a:r>
              <a:rPr lang="en-GB" sz="1600" dirty="0" smtClean="0">
                <a:solidFill>
                  <a:srgbClr val="000000"/>
                </a:solidFill>
              </a:rPr>
              <a:t>, </a:t>
            </a:r>
            <a:r>
              <a:rPr lang="en-GB" sz="1600" dirty="0" err="1" smtClean="0">
                <a:solidFill>
                  <a:srgbClr val="000000"/>
                </a:solidFill>
              </a:rPr>
              <a:t>который</a:t>
            </a:r>
            <a:r>
              <a:rPr lang="en-GB" sz="1600" dirty="0" smtClean="0">
                <a:solidFill>
                  <a:srgbClr val="000000"/>
                </a:solidFill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</a:rPr>
              <a:t>определяет</a:t>
            </a:r>
            <a:r>
              <a:rPr lang="en-GB" sz="1600" dirty="0" smtClean="0">
                <a:solidFill>
                  <a:srgbClr val="000000"/>
                </a:solidFill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</a:rPr>
              <a:t>цели</a:t>
            </a:r>
            <a:r>
              <a:rPr lang="en-GB" sz="1600" dirty="0" smtClean="0">
                <a:solidFill>
                  <a:srgbClr val="000000"/>
                </a:solidFill>
              </a:rPr>
              <a:t>, </a:t>
            </a:r>
            <a:r>
              <a:rPr lang="en-GB" sz="1600" dirty="0" err="1" smtClean="0">
                <a:solidFill>
                  <a:srgbClr val="000000"/>
                </a:solidFill>
              </a:rPr>
              <a:t>которые</a:t>
            </a:r>
            <a:r>
              <a:rPr lang="en-GB" sz="1600" dirty="0" smtClean="0">
                <a:solidFill>
                  <a:srgbClr val="000000"/>
                </a:solidFill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</a:rPr>
              <a:t>должен</a:t>
            </a:r>
            <a:r>
              <a:rPr lang="en-GB" sz="1600" dirty="0" smtClean="0">
                <a:solidFill>
                  <a:srgbClr val="000000"/>
                </a:solidFill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</a:rPr>
              <a:t>достичь</a:t>
            </a:r>
            <a:r>
              <a:rPr lang="en-GB" sz="1600" dirty="0" smtClean="0">
                <a:solidFill>
                  <a:srgbClr val="000000"/>
                </a:solidFill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</a:rPr>
              <a:t>определенный</a:t>
            </a:r>
            <a:r>
              <a:rPr lang="en-GB" sz="1600" dirty="0" smtClean="0">
                <a:solidFill>
                  <a:srgbClr val="000000"/>
                </a:solidFill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</a:rPr>
              <a:t>ученик</a:t>
            </a:r>
            <a:r>
              <a:rPr lang="en-GB" sz="1600" dirty="0" smtClean="0">
                <a:solidFill>
                  <a:srgbClr val="000000"/>
                </a:solidFill>
              </a:rPr>
              <a:t> с ОВЗ в </a:t>
            </a:r>
            <a:r>
              <a:rPr lang="en-GB" sz="1600" dirty="0" err="1" smtClean="0">
                <a:solidFill>
                  <a:srgbClr val="000000"/>
                </a:solidFill>
              </a:rPr>
              <a:t>обучении</a:t>
            </a:r>
            <a:r>
              <a:rPr lang="en-GB" sz="1600" dirty="0" smtClean="0">
                <a:solidFill>
                  <a:srgbClr val="000000"/>
                </a:solidFill>
              </a:rPr>
              <a:t>.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 err="1" smtClean="0">
                <a:solidFill>
                  <a:srgbClr val="000000"/>
                </a:solidFill>
              </a:rPr>
              <a:t>Индивидуальные</a:t>
            </a:r>
            <a:r>
              <a:rPr lang="en-GB" sz="1600" dirty="0" smtClean="0">
                <a:solidFill>
                  <a:srgbClr val="000000"/>
                </a:solidFill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</a:rPr>
              <a:t>образовательные</a:t>
            </a:r>
            <a:r>
              <a:rPr lang="en-GB" sz="1600" dirty="0" smtClean="0">
                <a:solidFill>
                  <a:srgbClr val="000000"/>
                </a:solidFill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</a:rPr>
              <a:t>планы</a:t>
            </a:r>
            <a:r>
              <a:rPr lang="en-GB" sz="1600" dirty="0" smtClean="0">
                <a:solidFill>
                  <a:srgbClr val="000000"/>
                </a:solidFill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</a:rPr>
              <a:t>должны</a:t>
            </a:r>
            <a:r>
              <a:rPr lang="en-GB" sz="1600" dirty="0" smtClean="0">
                <a:solidFill>
                  <a:srgbClr val="000000"/>
                </a:solidFill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</a:rPr>
              <a:t>разрабатываться</a:t>
            </a:r>
            <a:r>
              <a:rPr lang="en-GB" sz="1600" dirty="0" smtClean="0">
                <a:solidFill>
                  <a:srgbClr val="000000"/>
                </a:solidFill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</a:rPr>
              <a:t>для</a:t>
            </a:r>
            <a:r>
              <a:rPr lang="en-GB" sz="1600" dirty="0" smtClean="0">
                <a:solidFill>
                  <a:srgbClr val="000000"/>
                </a:solidFill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</a:rPr>
              <a:t>учащихся</a:t>
            </a:r>
            <a:r>
              <a:rPr lang="en-GB" sz="1600" dirty="0" smtClean="0">
                <a:solidFill>
                  <a:srgbClr val="000000"/>
                </a:solidFill>
              </a:rPr>
              <a:t>, </a:t>
            </a:r>
            <a:r>
              <a:rPr lang="en-GB" sz="1600" dirty="0" err="1" smtClean="0">
                <a:solidFill>
                  <a:srgbClr val="000000"/>
                </a:solidFill>
              </a:rPr>
              <a:t>обучающихся</a:t>
            </a:r>
            <a:r>
              <a:rPr lang="en-GB" sz="1600" dirty="0" smtClean="0">
                <a:solidFill>
                  <a:srgbClr val="000000"/>
                </a:solidFill>
              </a:rPr>
              <a:t>: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 smtClean="0">
                <a:solidFill>
                  <a:srgbClr val="000000"/>
                </a:solidFill>
              </a:rPr>
              <a:t>     </a:t>
            </a:r>
            <a:r>
              <a:rPr lang="en-GB" sz="1600" dirty="0" err="1" smtClean="0">
                <a:solidFill>
                  <a:srgbClr val="000000"/>
                </a:solidFill>
              </a:rPr>
              <a:t>интегрированно</a:t>
            </a:r>
            <a:r>
              <a:rPr lang="en-GB" sz="1600" dirty="0" smtClean="0">
                <a:solidFill>
                  <a:srgbClr val="000000"/>
                </a:solidFill>
              </a:rPr>
              <a:t>;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 smtClean="0">
                <a:solidFill>
                  <a:srgbClr val="000000"/>
                </a:solidFill>
              </a:rPr>
              <a:t>     в </a:t>
            </a:r>
            <a:r>
              <a:rPr lang="en-GB" sz="1600" dirty="0" err="1" smtClean="0">
                <a:solidFill>
                  <a:srgbClr val="000000"/>
                </a:solidFill>
              </a:rPr>
              <a:t>специальном</a:t>
            </a:r>
            <a:r>
              <a:rPr lang="en-GB" sz="1600" dirty="0" smtClean="0">
                <a:solidFill>
                  <a:srgbClr val="000000"/>
                </a:solidFill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</a:rPr>
              <a:t>классе</a:t>
            </a:r>
            <a:r>
              <a:rPr lang="en-GB" sz="1600" dirty="0" smtClean="0">
                <a:solidFill>
                  <a:srgbClr val="000000"/>
                </a:solidFill>
              </a:rPr>
              <a:t>;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 smtClean="0">
                <a:solidFill>
                  <a:srgbClr val="000000"/>
                </a:solidFill>
              </a:rPr>
              <a:t>     </a:t>
            </a:r>
            <a:r>
              <a:rPr lang="en-GB" sz="1600" dirty="0" err="1" smtClean="0">
                <a:solidFill>
                  <a:srgbClr val="000000"/>
                </a:solidFill>
              </a:rPr>
              <a:t>индивидуально</a:t>
            </a:r>
            <a:r>
              <a:rPr lang="en-GB" sz="1600" dirty="0" smtClean="0">
                <a:solidFill>
                  <a:srgbClr val="000000"/>
                </a:solidFill>
              </a:rPr>
              <a:t>.</a:t>
            </a:r>
          </a:p>
          <a:p>
            <a:pPr algn="just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600" dirty="0" smtClean="0">
              <a:solidFill>
                <a:srgbClr val="000000"/>
              </a:solidFill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250825" y="2565400"/>
            <a:ext cx="8569325" cy="377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dirty="0" err="1" smtClean="0">
                <a:solidFill>
                  <a:srgbClr val="000000"/>
                </a:solidFill>
              </a:rPr>
              <a:t>Карта</a:t>
            </a:r>
            <a:r>
              <a:rPr lang="en-GB" sz="1600" b="1" dirty="0" smtClean="0">
                <a:solidFill>
                  <a:srgbClr val="000000"/>
                </a:solidFill>
              </a:rPr>
              <a:t> </a:t>
            </a:r>
            <a:r>
              <a:rPr lang="en-GB" sz="1600" b="1" dirty="0" err="1" smtClean="0">
                <a:solidFill>
                  <a:srgbClr val="000000"/>
                </a:solidFill>
              </a:rPr>
              <a:t>сопровождения</a:t>
            </a:r>
            <a:r>
              <a:rPr lang="en-GB" sz="1600" b="1" dirty="0" smtClean="0">
                <a:solidFill>
                  <a:srgbClr val="000000"/>
                </a:solidFill>
              </a:rPr>
              <a:t> </a:t>
            </a:r>
            <a:r>
              <a:rPr lang="en-GB" sz="1600" b="1" dirty="0" err="1" smtClean="0">
                <a:solidFill>
                  <a:srgbClr val="000000"/>
                </a:solidFill>
              </a:rPr>
              <a:t>учащегося</a:t>
            </a:r>
            <a:endParaRPr lang="en-GB" sz="1600" b="1" dirty="0" smtClean="0">
              <a:solidFill>
                <a:srgbClr val="000000"/>
              </a:solidFill>
            </a:endParaRPr>
          </a:p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sz="1600" dirty="0" smtClean="0">
              <a:solidFill>
                <a:srgbClr val="000000"/>
              </a:solidFill>
            </a:endParaRPr>
          </a:p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 err="1" smtClean="0">
                <a:solidFill>
                  <a:srgbClr val="000000"/>
                </a:solidFill>
              </a:rPr>
              <a:t>Фамилия</a:t>
            </a:r>
            <a:r>
              <a:rPr lang="en-GB" sz="1600" dirty="0" smtClean="0">
                <a:solidFill>
                  <a:srgbClr val="000000"/>
                </a:solidFill>
              </a:rPr>
              <a:t>, </a:t>
            </a:r>
            <a:r>
              <a:rPr lang="en-GB" sz="1600" dirty="0" err="1" smtClean="0">
                <a:solidFill>
                  <a:srgbClr val="000000"/>
                </a:solidFill>
              </a:rPr>
              <a:t>имя</a:t>
            </a:r>
            <a:r>
              <a:rPr lang="en-GB" sz="1600" dirty="0" smtClean="0">
                <a:solidFill>
                  <a:srgbClr val="000000"/>
                </a:solidFill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</a:rPr>
              <a:t>отчество</a:t>
            </a:r>
            <a:r>
              <a:rPr lang="en-GB" sz="1600" dirty="0" smtClean="0">
                <a:solidFill>
                  <a:srgbClr val="000000"/>
                </a:solidFill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</a:rPr>
              <a:t>учащегося</a:t>
            </a:r>
            <a:r>
              <a:rPr lang="en-GB" sz="1600" dirty="0" smtClean="0">
                <a:solidFill>
                  <a:srgbClr val="000000"/>
                </a:solidFill>
              </a:rPr>
              <a:t> _________________________________________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 err="1" smtClean="0">
                <a:solidFill>
                  <a:srgbClr val="000000"/>
                </a:solidFill>
              </a:rPr>
              <a:t>Дата</a:t>
            </a:r>
            <a:r>
              <a:rPr lang="en-GB" sz="1600" dirty="0" smtClean="0">
                <a:solidFill>
                  <a:srgbClr val="000000"/>
                </a:solidFill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</a:rPr>
              <a:t>рождения</a:t>
            </a:r>
            <a:r>
              <a:rPr lang="en-GB" sz="1600" dirty="0" smtClean="0">
                <a:solidFill>
                  <a:srgbClr val="000000"/>
                </a:solidFill>
              </a:rPr>
              <a:t> ______________________________ </a:t>
            </a:r>
            <a:r>
              <a:rPr lang="en-GB" sz="1600" dirty="0" err="1" smtClean="0">
                <a:solidFill>
                  <a:srgbClr val="000000"/>
                </a:solidFill>
              </a:rPr>
              <a:t>возраст</a:t>
            </a:r>
            <a:r>
              <a:rPr lang="en-GB" sz="1600" dirty="0" smtClean="0">
                <a:solidFill>
                  <a:srgbClr val="000000"/>
                </a:solidFill>
              </a:rPr>
              <a:t> ______________________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 err="1" smtClean="0">
                <a:solidFill>
                  <a:srgbClr val="000000"/>
                </a:solidFill>
              </a:rPr>
              <a:t>Школа</a:t>
            </a:r>
            <a:r>
              <a:rPr lang="en-GB" sz="1600" dirty="0" smtClean="0">
                <a:solidFill>
                  <a:srgbClr val="000000"/>
                </a:solidFill>
              </a:rPr>
              <a:t> _______________________________ </a:t>
            </a:r>
            <a:r>
              <a:rPr lang="en-GB" sz="1600" dirty="0" err="1" smtClean="0">
                <a:solidFill>
                  <a:srgbClr val="000000"/>
                </a:solidFill>
              </a:rPr>
              <a:t>класс</a:t>
            </a:r>
            <a:r>
              <a:rPr lang="en-GB" sz="1600" dirty="0" smtClean="0">
                <a:solidFill>
                  <a:srgbClr val="000000"/>
                </a:solidFill>
              </a:rPr>
              <a:t>_______________________________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 err="1" smtClean="0">
                <a:solidFill>
                  <a:srgbClr val="000000"/>
                </a:solidFill>
              </a:rPr>
              <a:t>Адрес</a:t>
            </a:r>
            <a:r>
              <a:rPr lang="en-GB" sz="1600" dirty="0" smtClean="0">
                <a:solidFill>
                  <a:srgbClr val="000000"/>
                </a:solidFill>
              </a:rPr>
              <a:t>____________________________________________________________________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 err="1" smtClean="0">
                <a:solidFill>
                  <a:srgbClr val="000000"/>
                </a:solidFill>
              </a:rPr>
              <a:t>Телефон</a:t>
            </a:r>
            <a:r>
              <a:rPr lang="en-GB" sz="1600" dirty="0" smtClean="0">
                <a:solidFill>
                  <a:srgbClr val="000000"/>
                </a:solidFill>
              </a:rPr>
              <a:t>_________________________________________________________________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 err="1" smtClean="0">
                <a:solidFill>
                  <a:srgbClr val="000000"/>
                </a:solidFill>
              </a:rPr>
              <a:t>Программа</a:t>
            </a:r>
            <a:r>
              <a:rPr lang="en-GB" sz="1600" dirty="0" smtClean="0">
                <a:solidFill>
                  <a:srgbClr val="000000"/>
                </a:solidFill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</a:rPr>
              <a:t>обучения</a:t>
            </a:r>
            <a:r>
              <a:rPr lang="en-GB" sz="1600" dirty="0" smtClean="0">
                <a:solidFill>
                  <a:srgbClr val="000000"/>
                </a:solidFill>
              </a:rPr>
              <a:t> _______________________________________________________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 err="1" smtClean="0">
                <a:solidFill>
                  <a:srgbClr val="000000"/>
                </a:solidFill>
              </a:rPr>
              <a:t>Состав</a:t>
            </a:r>
            <a:r>
              <a:rPr lang="en-GB" sz="1600" dirty="0" smtClean="0">
                <a:solidFill>
                  <a:srgbClr val="000000"/>
                </a:solidFill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</a:rPr>
              <a:t>семьи</a:t>
            </a:r>
            <a:r>
              <a:rPr lang="en-GB" sz="1600" dirty="0" smtClean="0">
                <a:solidFill>
                  <a:srgbClr val="000000"/>
                </a:solidFill>
              </a:rPr>
              <a:t>:_____________________________________________________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 err="1" smtClean="0">
                <a:solidFill>
                  <a:srgbClr val="000000"/>
                </a:solidFill>
              </a:rPr>
              <a:t>Жилищные</a:t>
            </a:r>
            <a:r>
              <a:rPr lang="en-GB" sz="1600" dirty="0" smtClean="0">
                <a:solidFill>
                  <a:srgbClr val="000000"/>
                </a:solidFill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</a:rPr>
              <a:t>условия</a:t>
            </a:r>
            <a:r>
              <a:rPr lang="en-GB" sz="1600" dirty="0" smtClean="0">
                <a:solidFill>
                  <a:srgbClr val="000000"/>
                </a:solidFill>
              </a:rPr>
              <a:t> _______________________________________________________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 err="1" smtClean="0">
                <a:solidFill>
                  <a:srgbClr val="000000"/>
                </a:solidFill>
              </a:rPr>
              <a:t>Материальная</a:t>
            </a:r>
            <a:r>
              <a:rPr lang="en-GB" sz="1600" dirty="0" smtClean="0">
                <a:solidFill>
                  <a:srgbClr val="000000"/>
                </a:solidFill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</a:rPr>
              <a:t>обеспеченность</a:t>
            </a:r>
            <a:r>
              <a:rPr lang="en-GB" sz="1600" dirty="0" smtClean="0">
                <a:solidFill>
                  <a:srgbClr val="000000"/>
                </a:solidFill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</a:rPr>
              <a:t>семьи</a:t>
            </a:r>
            <a:r>
              <a:rPr lang="en-GB" sz="1600" dirty="0" smtClean="0">
                <a:solidFill>
                  <a:srgbClr val="000000"/>
                </a:solidFill>
              </a:rPr>
              <a:t>_______________________________________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 err="1" smtClean="0">
                <a:solidFill>
                  <a:srgbClr val="000000"/>
                </a:solidFill>
              </a:rPr>
              <a:t>Сведения</a:t>
            </a:r>
            <a:r>
              <a:rPr lang="en-GB" sz="1600" dirty="0" smtClean="0">
                <a:solidFill>
                  <a:srgbClr val="000000"/>
                </a:solidFill>
              </a:rPr>
              <a:t> о </a:t>
            </a:r>
            <a:r>
              <a:rPr lang="en-GB" sz="1600" dirty="0" err="1" smtClean="0">
                <a:solidFill>
                  <a:srgbClr val="000000"/>
                </a:solidFill>
              </a:rPr>
              <a:t>взрослых</a:t>
            </a:r>
            <a:r>
              <a:rPr lang="en-GB" sz="1600" dirty="0" smtClean="0">
                <a:solidFill>
                  <a:srgbClr val="000000"/>
                </a:solidFill>
              </a:rPr>
              <a:t>, </a:t>
            </a:r>
            <a:r>
              <a:rPr lang="en-GB" sz="1600" dirty="0" err="1" smtClean="0">
                <a:solidFill>
                  <a:srgbClr val="000000"/>
                </a:solidFill>
              </a:rPr>
              <a:t>участвующих</a:t>
            </a:r>
            <a:r>
              <a:rPr lang="en-GB" sz="1600" dirty="0" smtClean="0">
                <a:solidFill>
                  <a:srgbClr val="000000"/>
                </a:solidFill>
              </a:rPr>
              <a:t> в </a:t>
            </a:r>
            <a:r>
              <a:rPr lang="en-GB" sz="1600" dirty="0" err="1" smtClean="0">
                <a:solidFill>
                  <a:srgbClr val="000000"/>
                </a:solidFill>
              </a:rPr>
              <a:t>воспитании</a:t>
            </a:r>
            <a:r>
              <a:rPr lang="en-GB" sz="1600" dirty="0" smtClean="0">
                <a:solidFill>
                  <a:srgbClr val="000000"/>
                </a:solidFill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</a:rPr>
              <a:t>ребенка</a:t>
            </a:r>
            <a:endParaRPr lang="en-GB" sz="1600" dirty="0" smtClean="0">
              <a:solidFill>
                <a:srgbClr val="000000"/>
              </a:solidFill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 err="1" smtClean="0">
                <a:solidFill>
                  <a:srgbClr val="000000"/>
                </a:solidFill>
              </a:rPr>
              <a:t>Статус</a:t>
            </a:r>
            <a:r>
              <a:rPr lang="en-GB" sz="1600" dirty="0" smtClean="0">
                <a:solidFill>
                  <a:srgbClr val="000000"/>
                </a:solidFill>
              </a:rPr>
              <a:t>, ФИО</a:t>
            </a:r>
            <a:r>
              <a:rPr lang="en-GB" dirty="0" smtClean="0">
                <a:solidFill>
                  <a:srgbClr val="000000"/>
                </a:solidFill>
              </a:rPr>
              <a:t> ________________________________________________________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dirty="0" err="1" smtClean="0">
                <a:solidFill>
                  <a:srgbClr val="000000"/>
                </a:solidFill>
              </a:rPr>
              <a:t>Особенности</a:t>
            </a:r>
            <a:r>
              <a:rPr lang="en-GB" sz="1600" dirty="0" smtClean="0">
                <a:solidFill>
                  <a:srgbClr val="000000"/>
                </a:solidFill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</a:rPr>
              <a:t>семейного</a:t>
            </a:r>
            <a:r>
              <a:rPr lang="en-GB" sz="1600" dirty="0" smtClean="0">
                <a:solidFill>
                  <a:srgbClr val="000000"/>
                </a:solidFill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</a:rPr>
              <a:t>воспитания</a:t>
            </a:r>
            <a:r>
              <a:rPr lang="en-GB" sz="1600" dirty="0" smtClean="0">
                <a:solidFill>
                  <a:srgbClr val="000000"/>
                </a:solidFill>
              </a:rPr>
              <a:t> (</a:t>
            </a:r>
            <a:r>
              <a:rPr lang="en-GB" sz="1600" dirty="0" err="1" smtClean="0">
                <a:solidFill>
                  <a:srgbClr val="000000"/>
                </a:solidFill>
              </a:rPr>
              <a:t>стиль</a:t>
            </a:r>
            <a:r>
              <a:rPr lang="en-GB" sz="1600" dirty="0" smtClean="0">
                <a:solidFill>
                  <a:srgbClr val="000000"/>
                </a:solidFill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</a:rPr>
              <a:t>воспитания</a:t>
            </a:r>
            <a:r>
              <a:rPr lang="en-GB" sz="1600" dirty="0" smtClean="0">
                <a:solidFill>
                  <a:srgbClr val="000000"/>
                </a:solidFill>
              </a:rPr>
              <a:t>, </a:t>
            </a:r>
            <a:r>
              <a:rPr lang="en-GB" sz="1600" dirty="0" err="1" smtClean="0">
                <a:solidFill>
                  <a:srgbClr val="000000"/>
                </a:solidFill>
              </a:rPr>
              <a:t>особенности</a:t>
            </a:r>
            <a:r>
              <a:rPr lang="en-GB" sz="1600" dirty="0" smtClean="0">
                <a:solidFill>
                  <a:srgbClr val="000000"/>
                </a:solidFill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</a:rPr>
              <a:t>взаимоотношений</a:t>
            </a:r>
            <a:r>
              <a:rPr lang="en-GB" sz="1600" dirty="0" smtClean="0">
                <a:solidFill>
                  <a:srgbClr val="000000"/>
                </a:solidFill>
              </a:rPr>
              <a:t> в </a:t>
            </a:r>
            <a:r>
              <a:rPr lang="en-GB" sz="1600" dirty="0" err="1" smtClean="0">
                <a:solidFill>
                  <a:srgbClr val="000000"/>
                </a:solidFill>
              </a:rPr>
              <a:t>семье</a:t>
            </a:r>
            <a:r>
              <a:rPr lang="en-GB" sz="1600" dirty="0" smtClean="0">
                <a:solidFill>
                  <a:srgbClr val="000000"/>
                </a:solidFill>
              </a:rPr>
              <a:t> и </a:t>
            </a:r>
            <a:r>
              <a:rPr lang="en-GB" sz="1600" dirty="0" err="1" smtClean="0">
                <a:solidFill>
                  <a:srgbClr val="000000"/>
                </a:solidFill>
              </a:rPr>
              <a:t>т.д</a:t>
            </a:r>
            <a:r>
              <a:rPr lang="en-GB" sz="1600" dirty="0" smtClean="0">
                <a:solidFill>
                  <a:srgbClr val="000000"/>
                </a:solidFill>
              </a:rPr>
              <a:t>.) </a:t>
            </a:r>
          </a:p>
        </p:txBody>
      </p:sp>
    </p:spTree>
    <p:extLst>
      <p:ext uri="{BB962C8B-B14F-4D97-AF65-F5344CB8AC3E}">
        <p14:creationId xmlns:p14="http://schemas.microsoft.com/office/powerpoint/2010/main" val="6700446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690" name="Group 27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139530208"/>
              </p:ext>
            </p:extLst>
          </p:nvPr>
        </p:nvGraphicFramePr>
        <p:xfrm>
          <a:off x="467544" y="131603"/>
          <a:ext cx="7762056" cy="5767490"/>
        </p:xfrm>
        <a:graphic>
          <a:graphicData uri="http://schemas.openxmlformats.org/drawingml/2006/table">
            <a:tbl>
              <a:tblPr/>
              <a:tblGrid>
                <a:gridCol w="1314638"/>
                <a:gridCol w="1398488"/>
                <a:gridCol w="1959980"/>
                <a:gridCol w="1458380"/>
                <a:gridCol w="1630570"/>
              </a:tblGrid>
              <a:tr h="780272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мероприятий (по рекомендации ЦСО Самарской области)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Предметники, осуществляющие обучение:         Начало обучения (сопровождения):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Специалисты сопровождения:                               Дата контрольного среза: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788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426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Цели, которые необходимо достичь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2075" marR="0" lvl="0" indent="-920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Критерии достижения цели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92075" marR="0" lvl="0" indent="-920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Используемые способы, мероприятия для достижения цели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Результат,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достигнутый учащимся к контрольному срезу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Ответственный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2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14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2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2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2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7883">
                <a:tc gridSpan="5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 Итоги реализации намеченных мероприятий: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282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890080" cy="1080120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Индивидуальный образовательный маршрут (ИОМ) как механизм реализации адаптированной образовательной программы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628800"/>
            <a:ext cx="7498080" cy="504056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2800" b="1" i="1" u="sng" dirty="0" smtClean="0"/>
              <a:t>ИОМ включает в себя:</a:t>
            </a:r>
          </a:p>
          <a:p>
            <a:pPr>
              <a:buNone/>
            </a:pPr>
            <a:r>
              <a:rPr lang="ru-RU" sz="2800" dirty="0" smtClean="0"/>
              <a:t>• учебный план и соответствующие рабочие программы; </a:t>
            </a:r>
          </a:p>
          <a:p>
            <a:pPr>
              <a:buNone/>
            </a:pPr>
            <a:r>
              <a:rPr lang="ru-RU" sz="2800" dirty="0" smtClean="0"/>
              <a:t>• направления и программы коррекционной и развивающей работы; </a:t>
            </a:r>
          </a:p>
          <a:p>
            <a:pPr>
              <a:buNone/>
            </a:pPr>
            <a:r>
              <a:rPr lang="ru-RU" sz="2800" dirty="0" smtClean="0"/>
              <a:t>• направления и мероприятия, направленные на воспитание и социализацию ребенка с ОВЗ. </a:t>
            </a:r>
          </a:p>
          <a:p>
            <a:pPr>
              <a:buNone/>
            </a:pPr>
            <a:r>
              <a:rPr lang="ru-RU" sz="2800" b="1" i="1" u="sng" dirty="0" smtClean="0"/>
              <a:t>Организационно-педагогические условия проектирования ИОМ: </a:t>
            </a:r>
          </a:p>
          <a:p>
            <a:pPr>
              <a:buNone/>
            </a:pPr>
            <a:r>
              <a:rPr lang="ru-RU" sz="2800" dirty="0" smtClean="0"/>
              <a:t>• наличие в образовательной организации службы сопровождения, в рамках которой проводится комплексная оценка специалистами необходимости и целесообразности разработки для ребенка с ОВЗ ИОМ. В качестве такой структуры в ОУ выступает </a:t>
            </a:r>
            <a:r>
              <a:rPr lang="ru-RU" sz="2800" dirty="0" err="1" smtClean="0"/>
              <a:t>ПМПк</a:t>
            </a:r>
            <a:r>
              <a:rPr lang="ru-RU" sz="2800" dirty="0" smtClean="0"/>
              <a:t>; </a:t>
            </a:r>
          </a:p>
          <a:p>
            <a:pPr>
              <a:buNone/>
            </a:pPr>
            <a:r>
              <a:rPr lang="ru-RU" sz="2800" dirty="0" smtClean="0"/>
              <a:t>• желание ребенка обучаться инклюзивно; </a:t>
            </a:r>
          </a:p>
          <a:p>
            <a:pPr>
              <a:buNone/>
            </a:pPr>
            <a:r>
              <a:rPr lang="ru-RU" sz="2800" dirty="0" smtClean="0"/>
              <a:t>• согласие родителей (законных представителей) на обучение ребенка инклюзивно. </a:t>
            </a:r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332656"/>
            <a:ext cx="7890080" cy="6408712"/>
          </a:xfrm>
        </p:spPr>
        <p:txBody>
          <a:bodyPr>
            <a:normAutofit fontScale="40000" lnSpcReduction="20000"/>
          </a:bodyPr>
          <a:lstStyle/>
          <a:p>
            <a:pPr algn="just">
              <a:buNone/>
            </a:pPr>
            <a:r>
              <a:rPr lang="ru-RU" sz="4200" dirty="0" smtClean="0"/>
              <a:t>       Порядок разработки и корректировки ИОМ может быть определен </a:t>
            </a:r>
            <a:r>
              <a:rPr lang="ru-RU" sz="4200" b="1" dirty="0" smtClean="0"/>
              <a:t>локальным нормативным актом - Положением об ИОМ</a:t>
            </a:r>
            <a:r>
              <a:rPr lang="ru-RU" sz="4200" dirty="0" smtClean="0"/>
              <a:t>, который позволит рационализировать работу педагогов посредством четкого разъяснения в его содержании структуры ИОМ, порядка его разработки, реализации и корректировки. </a:t>
            </a:r>
          </a:p>
          <a:p>
            <a:pPr>
              <a:buNone/>
            </a:pPr>
            <a:endParaRPr lang="ru-RU" b="1" i="1" dirty="0" smtClean="0"/>
          </a:p>
          <a:p>
            <a:pPr>
              <a:buNone/>
            </a:pPr>
            <a:r>
              <a:rPr lang="ru-RU" sz="4000" b="1" i="1" dirty="0" smtClean="0"/>
              <a:t>Структура ИОМ представляет собой единую систему, состоящую из нескольких  </a:t>
            </a:r>
          </a:p>
          <a:p>
            <a:pPr>
              <a:buNone/>
            </a:pPr>
            <a:r>
              <a:rPr lang="ru-RU" sz="4000" b="1" i="1" dirty="0" smtClean="0"/>
              <a:t>взаимосвязанных разделов, каждый из которых имеет свою смысловую нагрузку:</a:t>
            </a:r>
          </a:p>
          <a:p>
            <a:pPr>
              <a:buNone/>
            </a:pPr>
            <a:endParaRPr lang="ru-RU" sz="4000" b="1" i="1" dirty="0" smtClean="0"/>
          </a:p>
          <a:p>
            <a:pPr>
              <a:buNone/>
            </a:pPr>
            <a:r>
              <a:rPr lang="ru-RU" sz="4000" b="1" i="1" dirty="0" smtClean="0"/>
              <a:t>1. Обучение. Освоение адаптированной образовательной программы. </a:t>
            </a:r>
          </a:p>
          <a:p>
            <a:r>
              <a:rPr lang="ru-RU" sz="4000" dirty="0" smtClean="0"/>
              <a:t> учебный план (инвариантная и вариативная части); </a:t>
            </a:r>
          </a:p>
          <a:p>
            <a:r>
              <a:rPr lang="ru-RU" sz="4000" dirty="0" smtClean="0"/>
              <a:t>рабочие программы, </a:t>
            </a:r>
          </a:p>
          <a:p>
            <a:r>
              <a:rPr lang="ru-RU" sz="4000" dirty="0" smtClean="0"/>
              <a:t>расписание занятий. </a:t>
            </a:r>
          </a:p>
          <a:p>
            <a:pPr>
              <a:buNone/>
            </a:pPr>
            <a:endParaRPr lang="ru-RU" sz="4000" b="1" i="1" dirty="0" smtClean="0"/>
          </a:p>
          <a:p>
            <a:pPr>
              <a:buNone/>
            </a:pPr>
            <a:r>
              <a:rPr lang="ru-RU" sz="4000" b="1" i="1" dirty="0" smtClean="0"/>
              <a:t>2. Коррекционно-развивающая работа </a:t>
            </a:r>
          </a:p>
          <a:p>
            <a:r>
              <a:rPr lang="ru-RU" sz="4000" dirty="0" smtClean="0"/>
              <a:t> со специалистами сопровождения </a:t>
            </a:r>
          </a:p>
          <a:p>
            <a:r>
              <a:rPr lang="ru-RU" sz="4000" dirty="0" smtClean="0"/>
              <a:t>коррекционно-развивающие программы, разработанные исходя из индивидуально-типологических особенностей, особенностей психофизического развития и специфики нарушений ребенка с ОВЗ; </a:t>
            </a:r>
          </a:p>
          <a:p>
            <a:r>
              <a:rPr lang="ru-RU" sz="4000" dirty="0" smtClean="0"/>
              <a:t>система отслеживания динамики развития ребенка по каждому выбранному направлению коррекционно-развивающей работы. </a:t>
            </a:r>
          </a:p>
          <a:p>
            <a:endParaRPr lang="ru-RU" sz="4000" dirty="0" smtClean="0"/>
          </a:p>
          <a:p>
            <a:pPr>
              <a:buNone/>
            </a:pPr>
            <a:r>
              <a:rPr lang="ru-RU" sz="4000" b="1" i="1" dirty="0" smtClean="0"/>
              <a:t>3. Социализация </a:t>
            </a:r>
          </a:p>
          <a:p>
            <a:r>
              <a:rPr lang="ru-RU" sz="4000" dirty="0" smtClean="0"/>
              <a:t> внеклассная и внеурочная деятельность; </a:t>
            </a:r>
          </a:p>
          <a:p>
            <a:r>
              <a:rPr lang="ru-RU" sz="4000" dirty="0" smtClean="0"/>
              <a:t>мероприятия, направленные на социализацию ребенка.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890080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800" b="1" dirty="0" smtClean="0">
                <a:solidFill>
                  <a:schemeClr val="bg2">
                    <a:lumMod val="25000"/>
                  </a:schemeClr>
                </a:solidFill>
                <a:latin typeface="Corbel" pitchFamily="34" charset="0"/>
                <a:cs typeface="Arial" pitchFamily="34" charset="0"/>
              </a:rPr>
              <a:t>Алгоритм проектирования ИОМ:</a:t>
            </a:r>
            <a:endParaRPr lang="ru-RU" sz="2800" dirty="0">
              <a:solidFill>
                <a:schemeClr val="bg2">
                  <a:lumMod val="25000"/>
                </a:schemeClr>
              </a:solidFill>
              <a:latin typeface="Corbe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836712"/>
            <a:ext cx="7890080" cy="5760640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 smtClean="0"/>
              <a:t>1. Выявление и анализ проблем развития ребенка с ОВЗ (на уровне школьного </a:t>
            </a:r>
            <a:r>
              <a:rPr lang="ru-RU" dirty="0" err="1" smtClean="0"/>
              <a:t>ПМПк</a:t>
            </a:r>
            <a:r>
              <a:rPr lang="ru-RU" dirty="0" smtClean="0"/>
              <a:t>) специалистами сопровождения (</a:t>
            </a:r>
            <a:r>
              <a:rPr lang="ru-RU" b="1" dirty="0" smtClean="0"/>
              <a:t>диагностика, заключения</a:t>
            </a:r>
            <a:r>
              <a:rPr lang="ru-RU" dirty="0" smtClean="0"/>
              <a:t> основным педагогом и специалистами сопровождения). Определение возможности инклюзии конкретного ребенка (из заключения ПМПК). </a:t>
            </a:r>
          </a:p>
          <a:p>
            <a:pPr>
              <a:buNone/>
            </a:pPr>
            <a:r>
              <a:rPr lang="ru-RU" dirty="0" smtClean="0"/>
              <a:t>2. Предварительное определение вида и объема необходимой помощи (образовательной, психолого-педагогической, медицинской), исходя из имеющихся или привлеченных ресурсов. </a:t>
            </a:r>
          </a:p>
          <a:p>
            <a:pPr>
              <a:buNone/>
            </a:pPr>
            <a:r>
              <a:rPr lang="ru-RU" dirty="0" smtClean="0"/>
              <a:t>3. Обсуждение намеченных действий на заседании </a:t>
            </a:r>
            <a:r>
              <a:rPr lang="ru-RU" dirty="0" err="1" smtClean="0"/>
              <a:t>ПМПк</a:t>
            </a:r>
            <a:r>
              <a:rPr lang="ru-RU" dirty="0" smtClean="0"/>
              <a:t>, утверждение. </a:t>
            </a:r>
          </a:p>
          <a:p>
            <a:pPr>
              <a:buNone/>
            </a:pPr>
            <a:r>
              <a:rPr lang="ru-RU" dirty="0" smtClean="0"/>
              <a:t>4. Проведение предварительной работы, направленной на подготовку к инклюзии: с ребенком и его родителями; с родителями, обучающимися и педагогами массовой школы. </a:t>
            </a:r>
          </a:p>
          <a:p>
            <a:pPr>
              <a:buNone/>
            </a:pPr>
            <a:r>
              <a:rPr lang="ru-RU" dirty="0" smtClean="0"/>
              <a:t>5. Организация мероприятий по адаптации ребенка. </a:t>
            </a:r>
          </a:p>
          <a:p>
            <a:pPr>
              <a:buNone/>
            </a:pPr>
            <a:r>
              <a:rPr lang="ru-RU" dirty="0" smtClean="0"/>
              <a:t>6. Организация образовательного процесса (составление адаптированной образовательной программы). </a:t>
            </a:r>
          </a:p>
          <a:p>
            <a:pPr>
              <a:buNone/>
            </a:pPr>
            <a:r>
              <a:rPr lang="ru-RU" dirty="0" smtClean="0"/>
              <a:t>7. Организация психолого-педагогической помощи ребенку с ОВЗ. разработка коррекционных программ в зависимости от уровня знаний, возможностей и способностей ребенка. </a:t>
            </a:r>
          </a:p>
          <a:p>
            <a:pPr>
              <a:buNone/>
            </a:pPr>
            <a:r>
              <a:rPr lang="ru-RU" dirty="0" smtClean="0"/>
              <a:t>8.  Реализация ИОМ (систематическое сопровождение образовательного процесса в условиях инклюзии). Возможные коррективы ИОМ.</a:t>
            </a:r>
          </a:p>
          <a:p>
            <a:pPr>
              <a:buNone/>
            </a:pPr>
            <a:r>
              <a:rPr lang="ru-RU" dirty="0" smtClean="0"/>
              <a:t>9. Мониторинг реализации ИОМ (отслеживание динамики развития ребенка, оценка результатов обучения и социализации). По окончании периода производится оценка достижений ребенка — динамики его развития, освоения образовательной программы, адаптации в группе сверстников, школьном коллективе. Так же предполагается анализ динамики и эффективности работы учителя и специалистов психолого-педагогического сопровождения.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836712"/>
            <a:ext cx="7818072" cy="5411688"/>
          </a:xfrm>
        </p:spPr>
        <p:txBody>
          <a:bodyPr>
            <a:noAutofit/>
          </a:bodyPr>
          <a:lstStyle/>
          <a:p>
            <a:r>
              <a:rPr lang="ru-RU" sz="2800" dirty="0" smtClean="0"/>
              <a:t>Комплексную диагностику ребенка с особыми образовательными потребностями осуществляет </a:t>
            </a:r>
            <a:r>
              <a:rPr lang="ru-RU" sz="2800" dirty="0" err="1" smtClean="0"/>
              <a:t>ПМПк</a:t>
            </a:r>
            <a:r>
              <a:rPr lang="ru-RU" sz="2800" dirty="0" smtClean="0"/>
              <a:t> школы (с согласия родителей). Каждый из специалистов (учителя, психолог, медик) обследует ребенка и составляет соответствующее представление. </a:t>
            </a:r>
          </a:p>
          <a:p>
            <a:r>
              <a:rPr lang="ru-RU" sz="2800" dirty="0" smtClean="0"/>
              <a:t>Определение зоны ближайшего развития ребенка (какую часть учебной работы он может выполнять самостоятельно, а где нужна помощь и каковы объемы помощи).</a:t>
            </a:r>
          </a:p>
          <a:p>
            <a:r>
              <a:rPr lang="ru-RU" sz="2800" dirty="0" smtClean="0"/>
              <a:t>По итогам комплексной диагностики консилиум совместно с родителями разрабатывают ИОМ (план) ученика с ОВЗ.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999</TotalTime>
  <Words>2820</Words>
  <Application>Microsoft Office PowerPoint</Application>
  <PresentationFormat>Экран (4:3)</PresentationFormat>
  <Paragraphs>338</Paragraphs>
  <Slides>26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Солнцестояние</vt:lpstr>
      <vt:lpstr>Презентация PowerPoint</vt:lpstr>
      <vt:lpstr>Понятийный аппарат</vt:lpstr>
      <vt:lpstr> Индивидуальная образовательная программа реализует индивидуальный образовательный маршрут ребенка в рамках образовательного учреждения. Индивидуальная образовательная программа разрабатывается для следующих категорий обучающихся:</vt:lpstr>
      <vt:lpstr>Презентация PowerPoint</vt:lpstr>
      <vt:lpstr>Презентация PowerPoint</vt:lpstr>
      <vt:lpstr>Индивидуальный образовательный маршрут (ИОМ) как механизм реализации адаптированной образовательной программы</vt:lpstr>
      <vt:lpstr>Презентация PowerPoint</vt:lpstr>
      <vt:lpstr>Алгоритм проектирования ИОМ:</vt:lpstr>
      <vt:lpstr>Презентация PowerPoint</vt:lpstr>
      <vt:lpstr>Презентация PowerPoint</vt:lpstr>
      <vt:lpstr>Презентация PowerPoint</vt:lpstr>
      <vt:lpstr>Охранительный режим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3. Социализация Общие мероприятия по социализации</vt:lpstr>
      <vt:lpstr>НАПРАВЛЕНИЯ СОЦИАЛИЗАЦИИ </vt:lpstr>
      <vt:lpstr>ПРИНЦИПЫ КОРРЕКЦИОННО-РАЗВИВАЮЩЕГО ОБУЧЕНИЯ</vt:lpstr>
      <vt:lpstr>СПЕЦИАЛЬНЫЕ ПОДХОДЫ И ПРИЕМЫ ОБУЧЕНИЯ И ВОСПИТАНИЯ ДЕТЕЙ С ОВЗ</vt:lpstr>
      <vt:lpstr>Презентация PowerPoint</vt:lpstr>
      <vt:lpstr>Презентация PowerPoint</vt:lpstr>
      <vt:lpstr>Практикум: разработка индивидуального образовательного маршрута на обучающегося  2 класса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100</cp:revision>
  <dcterms:created xsi:type="dcterms:W3CDTF">2015-04-14T04:53:12Z</dcterms:created>
  <dcterms:modified xsi:type="dcterms:W3CDTF">2016-05-09T11:27:10Z</dcterms:modified>
</cp:coreProperties>
</file>