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65" r:id="rId5"/>
    <p:sldId id="266" r:id="rId6"/>
    <p:sldId id="260" r:id="rId7"/>
    <p:sldId id="267" r:id="rId8"/>
    <p:sldId id="263" r:id="rId9"/>
    <p:sldId id="282" r:id="rId10"/>
    <p:sldId id="268" r:id="rId11"/>
    <p:sldId id="269" r:id="rId12"/>
    <p:sldId id="261" r:id="rId13"/>
    <p:sldId id="262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0" r:id="rId23"/>
    <p:sldId id="285" r:id="rId24"/>
    <p:sldId id="286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DAD15-A64E-43A2-B5ED-BD1A700627A9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8DD21-180F-49E0-9656-CA03F7298C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97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3D49FF-0155-4B13-ABF3-B9FFB335A078}" type="slidenum">
              <a:rPr lang="en-GB">
                <a:solidFill>
                  <a:prstClr val="white"/>
                </a:solidFill>
              </a:rPr>
              <a:pPr/>
              <a:t>4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</a:pPr>
            <a:fld id="{E1A01270-3E0E-4E7A-8B23-68C5CC2E617A}" type="slidenum">
              <a:rPr lang="en-GB" sz="1200" smtClean="0"/>
              <a:pPr algn="r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</a:pPr>
              <a:t>4</a:t>
            </a:fld>
            <a:endParaRPr lang="en-GB" sz="1200" smtClean="0"/>
          </a:p>
        </p:txBody>
      </p:sp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B49236B0-FFA1-4AC3-91AE-C9DD8F5B4D9B}" type="slidenum">
              <a:rPr lang="en-GB" sz="1200" smtClean="0">
                <a:latin typeface="Times New Roman" pitchFamily="16" charset="0"/>
              </a:rPr>
              <a:pPr algn="r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4</a:t>
            </a:fld>
            <a:endParaRPr lang="en-GB" sz="1200" smtClean="0">
              <a:latin typeface="Times New Roman" pitchFamily="16" charset="0"/>
            </a:endParaRPr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1133475" y="677863"/>
            <a:ext cx="4591050" cy="3444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</a:pPr>
            <a:endParaRPr lang="ru-RU" smtClean="0">
              <a:solidFill>
                <a:prstClr val="white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08548" name="Rectangle 4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6400" cy="41163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20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DD21-180F-49E0-9656-CA03F7298CB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35552" cy="54006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4000" b="1" dirty="0" smtClean="0"/>
              <a:t>«Разработка индивидуального маршрута сопровождения ребенка с ограниченными возможностями здоровья»</a:t>
            </a:r>
          </a:p>
          <a:p>
            <a:pPr algn="ctr"/>
            <a:endParaRPr lang="ru-RU" b="1" dirty="0" smtClean="0"/>
          </a:p>
          <a:p>
            <a:pPr algn="ctr"/>
            <a:endPara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50825" y="548680"/>
            <a:ext cx="8351838" cy="4440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cs typeface="Times New Roman" pitchFamily="16" charset="0"/>
              </a:rPr>
              <a:t>Коллегиальное заключение на обучающегося………</a:t>
            </a:r>
            <a:endParaRPr lang="ru-RU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solidFill>
                <a:srgbClr val="000000"/>
              </a:solidFill>
              <a:cs typeface="Times New Roman" pitchFamily="1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Особенности развития психических функций: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внимание _____________________________________________________________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память _________________________________________________________________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мышление ____________________________________________________________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воображение____________________________________________________________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речь ___________________________________________________________________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Особенности </a:t>
            </a:r>
            <a:r>
              <a:rPr lang="ru-RU" sz="1600" b="1" dirty="0" err="1" smtClean="0">
                <a:solidFill>
                  <a:srgbClr val="000000"/>
                </a:solidFill>
                <a:cs typeface="Times New Roman" pitchFamily="16" charset="0"/>
              </a:rPr>
              <a:t>перцептивной</a:t>
            </a: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 сферы 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Моторное функционирование: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зрительно-двигательная координация 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мелкая моторика руки ___________________________________________________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Координация </a:t>
            </a:r>
            <a:r>
              <a:rPr lang="ru-RU" sz="1600" b="1" dirty="0" err="1" smtClean="0">
                <a:solidFill>
                  <a:srgbClr val="000000"/>
                </a:solidFill>
                <a:cs typeface="Times New Roman" pitchFamily="16" charset="0"/>
              </a:rPr>
              <a:t>движений__________________________________________________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Особенности эмоционально-волевой </a:t>
            </a:r>
            <a:r>
              <a:rPr lang="ru-RU" sz="1600" b="1" dirty="0" err="1" smtClean="0">
                <a:solidFill>
                  <a:srgbClr val="000000"/>
                </a:solidFill>
                <a:cs typeface="Times New Roman" pitchFamily="16" charset="0"/>
              </a:rPr>
              <a:t>сферы________________________________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Личностные особенности </a:t>
            </a:r>
            <a:r>
              <a:rPr lang="ru-RU" sz="1600" b="1" dirty="0" err="1" smtClean="0">
                <a:solidFill>
                  <a:srgbClr val="000000"/>
                </a:solidFill>
                <a:cs typeface="Times New Roman" pitchFamily="16" charset="0"/>
              </a:rPr>
              <a:t>учащегося_______________________________________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cs typeface="Times New Roman" pitchFamily="16" charset="0"/>
              </a:rPr>
              <a:t>Контакты с внешним миром _____________________________________________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9427" name="Group 35"/>
          <p:cNvGraphicFramePr>
            <a:graphicFrameLocks noGrp="1"/>
          </p:cNvGraphicFramePr>
          <p:nvPr/>
        </p:nvGraphicFramePr>
        <p:xfrm>
          <a:off x="395536" y="4653137"/>
          <a:ext cx="8065070" cy="960053"/>
        </p:xfrm>
        <a:graphic>
          <a:graphicData uri="http://schemas.openxmlformats.org/drawingml/2006/table">
            <a:tbl>
              <a:tblPr/>
              <a:tblGrid>
                <a:gridCol w="4103815"/>
                <a:gridCol w="3961255"/>
              </a:tblGrid>
              <a:tr h="311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Слабые стороны учащегося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Сильные стороны учащегося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4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6" name="Text Box 37"/>
          <p:cNvSpPr txBox="1">
            <a:spLocks noChangeArrowheads="1"/>
          </p:cNvSpPr>
          <p:nvPr/>
        </p:nvSpPr>
        <p:spPr bwMode="auto">
          <a:xfrm>
            <a:off x="395288" y="5661025"/>
            <a:ext cx="82089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0000"/>
                </a:solidFill>
                <a:latin typeface="Times New Roman" pitchFamily="16" charset="0"/>
              </a:rPr>
              <a:t>Коррекционный и /или реабилитационный блок, осуществляемый параллельно узкими специалистами ОУ и специалистами других учреждений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0000"/>
                </a:solidFill>
                <a:latin typeface="Times New Roman" pitchFamily="16" charset="0"/>
              </a:rPr>
              <a:t> (кем, какая периодичность)_________________________________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1"/>
            <a:ext cx="9252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Обсуждение намеченных действий на заседании  </a:t>
            </a: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ПМПк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7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792088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ОРГАНИЗАЦИЯ ПСИХОЛОГО-ПЕДАГОГИЧЕСКОЙ ПОМОЩИ  </a:t>
            </a:r>
            <a:endParaRPr lang="ru-RU" sz="10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Сопровождение консилиумом: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разработка индивидуального образовательного маршрута, как механизма реализации адаптированной общеобразовательной программы;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обязательное включение в состав консилиума специалистов …(указать);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отслеживание динамики развития ребенка не реже … (указать сколько раз в год);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своевременное внесение коррективов в индивидуальный образовательный маршрут в соответствии с решением консилиума образовательной организации.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Если психолог работает в </a:t>
            </a:r>
            <a:r>
              <a:rPr lang="ru-RU" sz="1600" dirty="0" err="1" smtClean="0"/>
              <a:t>ПМПк</a:t>
            </a:r>
            <a:r>
              <a:rPr lang="ru-RU" sz="1600" dirty="0" smtClean="0"/>
              <a:t> на договорной основе с учреждением, т.е. не ведет непосредственно коррекционную работу, он должен дать соответствующие рекомендации учителям и родителям. Это требование следует прописать и в Положении о </a:t>
            </a:r>
            <a:r>
              <a:rPr lang="ru-RU" sz="1600" dirty="0" err="1" smtClean="0"/>
              <a:t>ПМПк</a:t>
            </a:r>
            <a:r>
              <a:rPr lang="ru-RU" sz="1600" dirty="0" smtClean="0"/>
              <a:t> и в договоре.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Проведение групповых и/или индивидуальных коррекционно-развивающих занятий, занятий по адаптивной физкультуре и др. (указать специалиста, направления работы, периодичность). Формирование личностных, регулятивных, познавательных и коммуникативных универсальных учебных действий как основы умения учиться.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Указание рекомендаций по организации </a:t>
            </a:r>
            <a:r>
              <a:rPr lang="ru-RU" sz="1600" dirty="0" err="1" smtClean="0"/>
              <a:t>предпрофильной</a:t>
            </a:r>
            <a:r>
              <a:rPr lang="ru-RU" sz="1600" dirty="0" smtClean="0"/>
              <a:t> подготовки (для обучающихся 6 – 8 классов) или адекватной профориентации (для обучающихся 9 - 11 классов).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Организация психолого-педагогического консультирования родителей и педагогических работников по следующим вопросам: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особенности психофизического развития ребенка;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особенности воспитания ребенка, гармонизация детско-родительских отношений;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организация образовательного процесса;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 применение эффективных педагогических технологий при обучении ребенка с ОВЗ и т.д.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 Включение родителей в образовательный процесс (консультации, мастер-классы, семинары, тренинги, групповые занятия с детьми).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Охранительный режим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92696"/>
            <a:ext cx="7818072" cy="6048672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r>
              <a:rPr lang="ru-RU" sz="4500" dirty="0" smtClean="0"/>
              <a:t>Обеспечение </a:t>
            </a:r>
            <a:r>
              <a:rPr lang="ru-RU" sz="4500" dirty="0" err="1" smtClean="0"/>
              <a:t>здоровьесберегающих</a:t>
            </a:r>
            <a:r>
              <a:rPr lang="ru-RU" sz="4500" dirty="0" smtClean="0"/>
              <a:t> условий (укрепление физического и психического здоровья). </a:t>
            </a:r>
          </a:p>
          <a:p>
            <a:r>
              <a:rPr lang="ru-RU" sz="4500" dirty="0" smtClean="0"/>
              <a:t>Создание климата психологического комфорта (доброжелательность, педагогический такт при оценивании, поощрение дружелюбия к ребенку со стороны детей и т.д.). </a:t>
            </a:r>
          </a:p>
          <a:p>
            <a:r>
              <a:rPr lang="ru-RU" sz="4500" dirty="0" smtClean="0"/>
              <a:t>Предупреждение психофизических перегрузок, эмоциональных срывов (смена видов деятельности, творческие задания, красочный иллюстративный материал, занимательная форма изложения учебного материала и т.д.). </a:t>
            </a:r>
          </a:p>
          <a:p>
            <a:r>
              <a:rPr lang="ru-RU" sz="4500" dirty="0" smtClean="0"/>
              <a:t>Введение достаточной продолжительности перемен: не менее 10 минут между уроками и 20 минут после третьего урока, проведение динамического часа. </a:t>
            </a:r>
          </a:p>
          <a:p>
            <a:r>
              <a:rPr lang="ru-RU" sz="4500" dirty="0" smtClean="0"/>
              <a:t>Особое оформление классных комнат, которое должно учитывать специфику восприятия и работоспособности обучающихся с ОВЗ (не перегружать обилием иллюстративного материала; выдерживать единую цветовую гамму; располагать иллюстративный материал на уровне доступном восприятию; своевременно менять материал, утративший эстетический вид). </a:t>
            </a:r>
          </a:p>
          <a:p>
            <a:r>
              <a:rPr lang="ru-RU" sz="4500" dirty="0" smtClean="0"/>
              <a:t>Соблюдение норм </a:t>
            </a:r>
            <a:r>
              <a:rPr lang="ru-RU" sz="4500" dirty="0" err="1" smtClean="0"/>
              <a:t>СанПиНа</a:t>
            </a:r>
            <a:r>
              <a:rPr lang="ru-RU" sz="4500" dirty="0" smtClean="0"/>
              <a:t> 2.4.4.3048-13 (для ДОО); норм </a:t>
            </a:r>
            <a:r>
              <a:rPr lang="ru-RU" sz="4500" dirty="0" err="1" smtClean="0"/>
              <a:t>СанПиНа</a:t>
            </a:r>
            <a:r>
              <a:rPr lang="ru-RU" sz="4500" dirty="0" smtClean="0"/>
              <a:t> 2.4.2.2821 - 10 (температурный, световой режимы; соответствие мебели росту).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Форма составления ИОМ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474345"/>
            <a:ext cx="748883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u="sng" dirty="0" smtClean="0">
                <a:solidFill>
                  <a:schemeClr val="bg2">
                    <a:lumMod val="25000"/>
                  </a:schemeClr>
                </a:solidFill>
              </a:rPr>
              <a:t>ТИТУЛЬНЫЙ ЛИСТ</a:t>
            </a:r>
          </a:p>
          <a:p>
            <a:pPr algn="ctr"/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</a:rPr>
              <a:t>Полное название учреждения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Утверждаю_____________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                                           подпись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87624" y="1700808"/>
          <a:ext cx="748883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991169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Утверждаю_____________</a:t>
                      </a:r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Директор</a:t>
                      </a:r>
                      <a:r>
                        <a:rPr lang="ru-RU" sz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ОУ</a:t>
                      </a:r>
                      <a:r>
                        <a:rPr lang="ru-RU" sz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                                 </a:t>
                      </a:r>
                      <a:r>
                        <a:rPr lang="ru-RU" sz="12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подпись</a:t>
                      </a:r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______________________ </a:t>
                      </a:r>
                    </a:p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дата и № протокола </a:t>
                      </a:r>
                      <a:r>
                        <a:rPr lang="ru-RU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ПМПк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Согласовано _______________________ 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Ф.И.О. родителя (законного представителя) 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497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________________________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286000" y="3645024"/>
            <a:ext cx="55263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ИНДИВИДУАЛЬНЫЙ ОБРАЗОВАТЕЛЬНЫЙ МАРШРУТ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___________________________________________________________________________________________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Ф.И.О. ребенка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__________________________________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Срок реализации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332657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Стр.1</a:t>
            </a:r>
          </a:p>
          <a:p>
            <a:pPr algn="ctr"/>
            <a:r>
              <a:rPr lang="ru-RU" b="1" dirty="0" smtClean="0"/>
              <a:t>ОБЩИЕ СВЕДЕНИЯ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980728"/>
            <a:ext cx="8064896" cy="7366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Фамилия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,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имя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отчество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обучающегося____________________________________________________</a:t>
            </a: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Дата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рождения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______________________________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во</a:t>
            </a:r>
            <a:r>
              <a:rPr lang="ru-RU" sz="1200" b="1" dirty="0" err="1" smtClean="0">
                <a:solidFill>
                  <a:srgbClr val="000000"/>
                </a:solidFill>
                <a:latin typeface="Corbel" pitchFamily="34" charset="0"/>
              </a:rPr>
              <a:t>з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раст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</a:t>
            </a: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Школа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_______________________________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класс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</a:t>
            </a: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Домашний а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дрес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Дом. т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елефон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________________________________________________________________________</a:t>
            </a: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Состав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семьи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:</a:t>
            </a:r>
            <a:r>
              <a:rPr lang="ru-RU" sz="1200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________________________________________________________________(полная, неполная, приемная)</a:t>
            </a:r>
            <a:endParaRPr lang="en-GB" sz="1200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Сведения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о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взрослых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,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участвующих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в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воспитании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ребенка</a:t>
            </a: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ФИО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родителей (законных представителей):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Особенности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семейного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воспитания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(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стиль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воспитания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,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особенности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взаимоотношений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в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семье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и </a:t>
            </a:r>
            <a:r>
              <a:rPr lang="en-GB" sz="1200" b="1" dirty="0" err="1" smtClean="0">
                <a:solidFill>
                  <a:srgbClr val="000000"/>
                </a:solidFill>
                <a:latin typeface="Corbel" pitchFamily="34" charset="0"/>
              </a:rPr>
              <a:t>т.д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.)</a:t>
            </a: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_______________________________________________________________________________________</a:t>
            </a:r>
            <a:r>
              <a:rPr lang="en-GB" sz="1200" b="1" dirty="0" smtClean="0">
                <a:solidFill>
                  <a:srgbClr val="000000"/>
                </a:solidFill>
                <a:latin typeface="Corbel" pitchFamily="34" charset="0"/>
              </a:rPr>
              <a:t> </a:t>
            </a: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Сведения о дополнительном образовании (</a:t>
            </a:r>
            <a:r>
              <a:rPr lang="ru-RU" sz="1200" b="1" dirty="0" err="1" smtClean="0">
                <a:solidFill>
                  <a:srgbClr val="000000"/>
                </a:solidFill>
                <a:latin typeface="Corbel" pitchFamily="34" charset="0"/>
              </a:rPr>
              <a:t>н-р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., посещает Школу искусств художественное отделение)_________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Ф.И.О  педагогов: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Основной (</a:t>
            </a:r>
            <a:r>
              <a:rPr lang="ru-RU" sz="1200" b="1" dirty="0" err="1" smtClean="0">
                <a:solidFill>
                  <a:srgbClr val="000000"/>
                </a:solidFill>
                <a:latin typeface="Corbel" pitchFamily="34" charset="0"/>
              </a:rPr>
              <a:t>кл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. руководитель)___________________________________________________________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Педагог-психолог______________________________________________________________________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Учитель-логопед_______________________________________________________________________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Социальный педагог (завуч по ВР)________________________________________________________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Инструктор по ЛФК______________________________________________________________________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Председатель ПМПк_____________________________________________________________________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Заключение ПМПК: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Рекомендации ПМПК: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Рекомендации специалистов  сопровождения: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педагога-психолога______________________________________________________________________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учителя-педагога________________________________________________________________________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социального педагога____________________________________________________________________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 медицинский работник____________________________________________________________________</a:t>
            </a:r>
          </a:p>
          <a:p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Создание специальных условий, </a:t>
            </a:r>
            <a:r>
              <a:rPr lang="ru-RU" sz="1200" b="1" dirty="0" err="1" smtClean="0">
                <a:solidFill>
                  <a:srgbClr val="000000"/>
                </a:solidFill>
                <a:latin typeface="Corbel" pitchFamily="34" charset="0"/>
              </a:rPr>
              <a:t>безбарьерной</a:t>
            </a:r>
            <a:r>
              <a:rPr lang="ru-RU" sz="1200" b="1" dirty="0" smtClean="0">
                <a:solidFill>
                  <a:srgbClr val="000000"/>
                </a:solidFill>
                <a:latin typeface="Corbel" pitchFamily="34" charset="0"/>
              </a:rPr>
              <a:t> среды (для ребенка-инвалида</a:t>
            </a:r>
            <a:r>
              <a:rPr lang="ru-RU" sz="1200" dirty="0" smtClean="0"/>
              <a:t>, </a:t>
            </a:r>
            <a:r>
              <a:rPr lang="ru-RU" sz="1200" b="1" dirty="0" smtClean="0"/>
              <a:t>программа реабилитации ребенка-инвалида (ИПР):  </a:t>
            </a:r>
            <a:r>
              <a:rPr lang="ru-RU" sz="1200" b="1" dirty="0" smtClean="0">
                <a:solidFill>
                  <a:srgbClr val="FF0000"/>
                </a:solidFill>
              </a:rPr>
              <a:t>(прописать)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1200" b="1" dirty="0" smtClean="0">
              <a:solidFill>
                <a:srgbClr val="000000"/>
              </a:solidFill>
              <a:latin typeface="Corbel" pitchFamily="34" charset="0"/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 dirty="0" smtClean="0">
              <a:solidFill>
                <a:srgbClr val="000000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96336" y="188640"/>
            <a:ext cx="1080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Стр.2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620688"/>
            <a:ext cx="77048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i="1" u="sng" dirty="0" smtClean="0"/>
              <a:t>Обучение. Освоение адаптированной образовательной программы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r>
              <a:rPr lang="ru-RU" b="1" i="1" dirty="0" smtClean="0"/>
              <a:t>Сведения об учебной программе (УМК):</a:t>
            </a:r>
          </a:p>
          <a:p>
            <a:pPr marL="342900" indent="-342900"/>
            <a:endParaRPr lang="ru-RU" b="1" i="1" dirty="0" smtClean="0"/>
          </a:p>
          <a:p>
            <a:pPr marL="342900" indent="-342900"/>
            <a:r>
              <a:rPr lang="ru-RU" b="1" i="1" dirty="0" smtClean="0"/>
              <a:t>                                           Инвариантная часть</a:t>
            </a:r>
          </a:p>
          <a:p>
            <a:pPr marL="342900" indent="-342900"/>
            <a:r>
              <a:rPr lang="ru-RU" b="1" i="1" dirty="0" smtClean="0"/>
              <a:t>Учебные предметы                                            Кол-во часов</a:t>
            </a:r>
          </a:p>
          <a:p>
            <a:pPr marL="342900" indent="-342900"/>
            <a:r>
              <a:rPr lang="ru-RU" b="1" i="1" dirty="0" smtClean="0"/>
              <a:t>1.</a:t>
            </a:r>
          </a:p>
          <a:p>
            <a:pPr marL="342900" indent="-342900"/>
            <a:r>
              <a:rPr lang="ru-RU" b="1" i="1" dirty="0" smtClean="0"/>
              <a:t>2.</a:t>
            </a:r>
          </a:p>
          <a:p>
            <a:pPr marL="342900" indent="-342900"/>
            <a:r>
              <a:rPr lang="ru-RU" b="1" i="1" dirty="0" smtClean="0"/>
              <a:t>3.</a:t>
            </a:r>
          </a:p>
          <a:p>
            <a:pPr marL="342900" indent="-342900"/>
            <a:r>
              <a:rPr lang="ru-RU" b="1" i="1" dirty="0" smtClean="0"/>
              <a:t>4.</a:t>
            </a:r>
          </a:p>
          <a:p>
            <a:pPr marL="342900" indent="-342900" algn="ctr"/>
            <a:r>
              <a:rPr lang="ru-RU" b="1" i="1" dirty="0" smtClean="0"/>
              <a:t>Коррекционный блок</a:t>
            </a:r>
            <a:r>
              <a:rPr lang="ru-RU" dirty="0" smtClean="0"/>
              <a:t> </a:t>
            </a:r>
            <a:endParaRPr lang="ru-RU" b="1" i="1" dirty="0" smtClean="0"/>
          </a:p>
          <a:p>
            <a:pPr marL="342900" indent="-342900" algn="just"/>
            <a:r>
              <a:rPr lang="ru-RU" b="1" i="1" dirty="0" smtClean="0"/>
              <a:t>Направления коррекционной работы педагогов, специалистов сопровождения:</a:t>
            </a:r>
          </a:p>
          <a:p>
            <a:pPr marL="342900" indent="-342900" algn="just"/>
            <a:r>
              <a:rPr lang="ru-RU" b="1" i="1" dirty="0" smtClean="0"/>
              <a:t>1.</a:t>
            </a:r>
          </a:p>
          <a:p>
            <a:pPr marL="342900" indent="-342900" algn="just"/>
            <a:r>
              <a:rPr lang="ru-RU" b="1" i="1" dirty="0" smtClean="0"/>
              <a:t>2. </a:t>
            </a:r>
          </a:p>
          <a:p>
            <a:pPr marL="342900" indent="-342900"/>
            <a:endParaRPr lang="ru-RU" b="1" i="1" dirty="0" smtClean="0"/>
          </a:p>
          <a:p>
            <a:pPr marL="342900" indent="-342900" algn="ctr"/>
            <a:r>
              <a:rPr lang="ru-RU" b="1" i="1" dirty="0" smtClean="0"/>
              <a:t>Обязательные занятия по выбору учащегося (в рамках внеурочной </a:t>
            </a:r>
          </a:p>
          <a:p>
            <a:pPr marL="342900" indent="-342900" algn="ctr"/>
            <a:r>
              <a:rPr lang="ru-RU" b="1" i="1" dirty="0" smtClean="0"/>
              <a:t>деятельности с указанием Ф.И.О. педагога)</a:t>
            </a:r>
          </a:p>
          <a:p>
            <a:pPr marL="342900" indent="-342900" algn="just"/>
            <a:r>
              <a:rPr lang="ru-RU" b="1" i="1" dirty="0" smtClean="0"/>
              <a:t>1.</a:t>
            </a:r>
          </a:p>
          <a:p>
            <a:pPr marL="342900" indent="-342900" algn="just"/>
            <a:r>
              <a:rPr lang="ru-RU" b="1" i="1" dirty="0" smtClean="0"/>
              <a:t>2.</a:t>
            </a:r>
          </a:p>
          <a:p>
            <a:pPr marL="342900" indent="-342900" algn="just"/>
            <a:r>
              <a:rPr lang="ru-RU" b="1" i="1" dirty="0" smtClean="0"/>
              <a:t>3.</a:t>
            </a:r>
          </a:p>
          <a:p>
            <a:pPr marL="342900" indent="-342900" algn="just"/>
            <a:r>
              <a:rPr lang="ru-RU" b="1" i="1" dirty="0" smtClean="0"/>
              <a:t>4.</a:t>
            </a:r>
          </a:p>
          <a:p>
            <a:pPr marL="342900" indent="-342900" algn="just"/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4672" y="332657"/>
            <a:ext cx="3349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Расписание уроков, занятий</a:t>
            </a:r>
          </a:p>
          <a:p>
            <a:r>
              <a:rPr lang="ru-RU" b="1" dirty="0" smtClean="0"/>
              <a:t> 	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15616" y="836712"/>
          <a:ext cx="7776864" cy="2441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296144"/>
                <a:gridCol w="1296144"/>
                <a:gridCol w="1296144"/>
                <a:gridCol w="1296144"/>
                <a:gridCol w="1296144"/>
              </a:tblGrid>
              <a:tr h="70413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Понедельник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Вторник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Среда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Четверг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Пятница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Суббота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2810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1.</a:t>
                      </a:r>
                    </a:p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2.</a:t>
                      </a:r>
                    </a:p>
                    <a:p>
                      <a:r>
                        <a:rPr lang="ru-RU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3.</a:t>
                      </a:r>
                    </a:p>
                    <a:p>
                      <a:endParaRPr lang="ru-RU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907704" y="3244334"/>
            <a:ext cx="746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Информация о программах (в том числе психологической)</a:t>
            </a:r>
          </a:p>
          <a:p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75655" y="3861048"/>
          <a:ext cx="6984777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/>
                <a:gridCol w="2328259"/>
                <a:gridCol w="2328259"/>
              </a:tblGrid>
              <a:tr h="586864">
                <a:tc>
                  <a:txBody>
                    <a:bodyPr/>
                    <a:lstStyle/>
                    <a:p>
                      <a:r>
                        <a:rPr kumimoji="0" lang="ru-RU" sz="1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Предмет (образовательная область) и название рабочей программы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основе чего разработана рабочая программа 	</a:t>
                      </a:r>
                    </a:p>
                    <a:p>
                      <a:endParaRPr lang="ru-RU" b="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Данные об утверждении (дата и № протокола) 	</a:t>
                      </a:r>
                    </a:p>
                    <a:p>
                      <a:endParaRPr lang="ru-RU" b="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8686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690" name="Group 2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39530208"/>
              </p:ext>
            </p:extLst>
          </p:nvPr>
        </p:nvGraphicFramePr>
        <p:xfrm>
          <a:off x="467544" y="131603"/>
          <a:ext cx="7762056" cy="6397980"/>
        </p:xfrm>
        <a:graphic>
          <a:graphicData uri="http://schemas.openxmlformats.org/drawingml/2006/table">
            <a:tbl>
              <a:tblPr/>
              <a:tblGrid>
                <a:gridCol w="1314638"/>
                <a:gridCol w="1398488"/>
                <a:gridCol w="1959980"/>
                <a:gridCol w="1951630"/>
                <a:gridCol w="1137320"/>
              </a:tblGrid>
              <a:tr h="78027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lang="ru-RU" sz="2400" b="1" i="1" u="sng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orbel" pitchFamily="34" charset="0"/>
                        </a:rPr>
                        <a:t>2. Организация коррекционно-развивающей работы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2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orbel" pitchFamily="34" charset="0"/>
                          <a:cs typeface="Times New Roman" pitchFamily="18" charset="0"/>
                        </a:rPr>
                        <a:t>План мероприятий</a:t>
                      </a:r>
                      <a:endParaRPr kumimoji="0" lang="ru-RU" sz="2400" b="0" i="1" u="sng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orbe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Предметники, осуществляющие обучение: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 контрольного среза: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78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26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Цели, которые необходимо достичь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(задачи) достижения цели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Используемые способы, мероприятия для достижения цели (возможные формы деятельности)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Результат,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достигнутый учащимся к контрольному срезу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Учитель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матем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 Иванова И.И.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883">
                <a:tc grid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Итоги реализации намеченных мероприятий, достижения, трудности, проблемы: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82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u="sng" dirty="0" smtClean="0"/>
              <a:t>3. Социализация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Общие мероприятия по социализации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43609" y="908720"/>
          <a:ext cx="7962852" cy="593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1"/>
                <a:gridCol w="1444573"/>
                <a:gridCol w="1168702"/>
                <a:gridCol w="1327142"/>
                <a:gridCol w="1327142"/>
                <a:gridCol w="1327142"/>
              </a:tblGrid>
              <a:tr h="770776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Мероприятие	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Ф.И.О. педагога (специалиста)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 		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Дата проведения 		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Направления работы 		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Критерий достижения 		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orbel" pitchFamily="34" charset="0"/>
                        </a:rPr>
                        <a:t>Оценивание достижения 	</a:t>
                      </a:r>
                    </a:p>
                  </a:txBody>
                  <a:tcPr>
                    <a:noFill/>
                  </a:tcPr>
                </a:tc>
              </a:tr>
              <a:tr h="4773840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rbel" pitchFamily="34" charset="0"/>
                        </a:rPr>
                        <a:t>Внеклассные мероприятия</a:t>
                      </a:r>
                    </a:p>
                    <a:p>
                      <a:pPr algn="ctr"/>
                      <a:endParaRPr lang="ru-RU" dirty="0" smtClean="0">
                        <a:latin typeface="Corbel" pitchFamily="34" charset="0"/>
                      </a:endParaRPr>
                    </a:p>
                    <a:p>
                      <a:pPr algn="ctr"/>
                      <a:endParaRPr lang="ru-RU" dirty="0" smtClean="0">
                        <a:latin typeface="Corbel" pitchFamily="34" charset="0"/>
                      </a:endParaRPr>
                    </a:p>
                    <a:p>
                      <a:pPr algn="ctr"/>
                      <a:r>
                        <a:rPr lang="ru-RU" dirty="0" smtClean="0">
                          <a:latin typeface="Corbel" pitchFamily="34" charset="0"/>
                        </a:rPr>
                        <a:t>Дополнительное</a:t>
                      </a:r>
                      <a:r>
                        <a:rPr lang="ru-RU" baseline="0" dirty="0" smtClean="0">
                          <a:latin typeface="Corbel" pitchFamily="34" charset="0"/>
                        </a:rPr>
                        <a:t> образование</a:t>
                      </a:r>
                    </a:p>
                    <a:p>
                      <a:pPr algn="ctr"/>
                      <a:endParaRPr lang="ru-RU" baseline="0" dirty="0" smtClean="0">
                        <a:latin typeface="Corbel" pitchFamily="34" charset="0"/>
                      </a:endParaRPr>
                    </a:p>
                    <a:p>
                      <a:pPr algn="ctr"/>
                      <a:endParaRPr lang="ru-RU" baseline="0" dirty="0" smtClean="0">
                        <a:latin typeface="Corbel" pitchFamily="34" charset="0"/>
                      </a:endParaRPr>
                    </a:p>
                    <a:p>
                      <a:pPr algn="ctr"/>
                      <a:r>
                        <a:rPr lang="ru-RU" baseline="0" dirty="0" smtClean="0">
                          <a:latin typeface="Corbel" pitchFamily="34" charset="0"/>
                        </a:rPr>
                        <a:t>Фестивали, праздники, конкурсы</a:t>
                      </a:r>
                    </a:p>
                    <a:p>
                      <a:pPr algn="ctr"/>
                      <a:endParaRPr lang="ru-RU" baseline="0" dirty="0" smtClean="0">
                        <a:latin typeface="Corbel" pitchFamily="34" charset="0"/>
                      </a:endParaRPr>
                    </a:p>
                    <a:p>
                      <a:pPr algn="ctr"/>
                      <a:endParaRPr lang="ru-RU" baseline="0" dirty="0" smtClean="0">
                        <a:latin typeface="Corbel" pitchFamily="34" charset="0"/>
                      </a:endParaRPr>
                    </a:p>
                    <a:p>
                      <a:pPr algn="ctr"/>
                      <a:r>
                        <a:rPr lang="ru-RU" baseline="0" dirty="0" smtClean="0">
                          <a:latin typeface="Corbel" pitchFamily="34" charset="0"/>
                        </a:rPr>
                        <a:t>Экскурсии</a:t>
                      </a:r>
                      <a:endParaRPr lang="ru-RU" dirty="0" smtClean="0">
                        <a:latin typeface="Corbel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116632"/>
            <a:ext cx="5112568" cy="28803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Понятийный аппарат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76672"/>
            <a:ext cx="7992888" cy="6120680"/>
          </a:xfrm>
        </p:spPr>
        <p:txBody>
          <a:bodyPr>
            <a:normAutofit fontScale="92500"/>
          </a:bodyPr>
          <a:lstStyle/>
          <a:p>
            <a:r>
              <a:rPr lang="ru-RU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Инклюзивное образование –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обеспечение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равного доступа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к образованию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для всех обучающихся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с учетом разнообразий особых образовательных потребностей и индивидуальных возможностей.</a:t>
            </a:r>
          </a:p>
          <a:p>
            <a:r>
              <a:rPr lang="ru-RU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Обучающийся с ограниченными возможностями здоровья (ОВЗ)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– физическое лицо, имеющее недостатки в физическом и/или психическом развитии,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подтвержденные ПМПК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и препятствующие получению образования без создания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специальных условий.</a:t>
            </a:r>
          </a:p>
          <a:p>
            <a:r>
              <a:rPr lang="ru-RU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Адаптированная образовательная программа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- образовательная программа,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адаптированная для обучения лиц с ОВЗ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с учетом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особенностей их психофизического развития, индивидуальных возможностей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 при необходимости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обеспечивающая коррекцию нарушений развития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 социальную адаптацию указанных лиц.</a:t>
            </a:r>
          </a:p>
          <a:p>
            <a:r>
              <a:rPr lang="ru-RU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Индивидуальная образовательная программа (ИОП)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– документ, описывающий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специальные образовательные условия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для максимальной реализации особых образовательных потребностей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ребенка с ОВЗ в процессе обучения и воспитания на определенной ступени образования.</a:t>
            </a:r>
          </a:p>
          <a:p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Индивидуальный образовательный маршрут (ИОМ)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– это институциональный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документ,  регламентирующий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и определяющий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содержание коррекционно-развивающей деятельности с ребенком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 имеющим  проблемы в психическом и/или физическом развитии,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и семьей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 воспитывающей  такого ребенка.</a:t>
            </a:r>
          </a:p>
          <a:p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НАПРАВЛЕНИЯ СОЦИАЛИЗАЦИИ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1. Художественное направление (организовать участие ребенка в концертах, выставках, конкурсах творческих работ и проектов). 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err="1" smtClean="0"/>
              <a:t>Досуговое</a:t>
            </a:r>
            <a:r>
              <a:rPr lang="ru-RU" dirty="0" smtClean="0"/>
              <a:t> направление (привлекать к прогулкам, совместным поездкам, спортивным мероприятиям, объединениям дополнительного образования, посещению секций, кружков). </a:t>
            </a:r>
          </a:p>
          <a:p>
            <a:pPr>
              <a:buNone/>
            </a:pPr>
            <a:r>
              <a:rPr lang="ru-RU" dirty="0" smtClean="0"/>
              <a:t>3. Общественное направление (привлекать к изготовлению подарков, сувениров, помощи ветеранам, нуждающимся, общественным акциям и т.п.). </a:t>
            </a:r>
          </a:p>
          <a:p>
            <a:pPr>
              <a:buNone/>
            </a:pPr>
            <a:r>
              <a:rPr lang="ru-RU" dirty="0" smtClean="0"/>
              <a:t>4. Трудовое направление (организовать участие в трудовых десантах и летних трудовых отрядах, в рамках которых осуществляются экологические субботники, озеленение и благоустройство территории и т.п.). </a:t>
            </a:r>
          </a:p>
          <a:p>
            <a:pPr>
              <a:buNone/>
            </a:pPr>
            <a:r>
              <a:rPr lang="ru-RU" dirty="0" smtClean="0"/>
              <a:t>5. Спортивное направление (организовать участие в спортивных праздниках и соревнованиях, посещение спортивных секций).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992888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small" dirty="0" smtClean="0"/>
              <a:t>ПРИНЦИПЫ КОРРЕКЦИОННО-РАЗВИВАЮЩЕГО ОБУЧЕНИЯ</a:t>
            </a:r>
            <a:endParaRPr lang="ru-RU" sz="2800" cap="small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6013" y="981075"/>
          <a:ext cx="7818438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667"/>
                <a:gridCol w="2520280"/>
                <a:gridCol w="472249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Принципы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Методы реализации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1.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Динамичность восприятия 	</a:t>
                      </a:r>
                    </a:p>
                    <a:p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задания по степени нарастающей трудности;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включение в урок заданий, предполагающих различный доминантный характер: дети слушают и отвечают (беседа), слушают и смотрят (рассказ учителя), читают и думают (С.Р. с учебником), пишут, играют. Только при таком подходе реализуется охранительный режим обучения. в) разнообразные типы структур уроков для смены видов деятельности учащихся.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2.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Продуктивная обработка информации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задания, предполагающие самостоятельную обработку информации;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дозированная поэтапная помощь педагога;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перенос способа обработки информации на свое индивидуальное задание.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3.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и коррекция высших психических функций 	</a:t>
                      </a:r>
                    </a:p>
                    <a:p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включение в урок специальных упражнений по коррекции высших психических функций;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задания с опорой на несколько анализаторов. 	</a:t>
                      </a:r>
                    </a:p>
                    <a:p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4.</a:t>
                      </a:r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Мотивация к обучению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постановка законченных инструкций;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б) включение в урок современных реалий;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создание условий для достижения, а не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получения оценки;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г) проблемные задания, познавательные вопросы; </a:t>
                      </a:r>
                    </a:p>
                    <a:p>
                      <a:r>
                        <a:rPr kumimoji="0" lang="ru-RU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призы, поощрения, развернутая словесная </a:t>
                      </a:r>
                    </a:p>
                    <a:p>
                      <a:r>
                        <a:rPr kumimoji="0" lang="ru-RU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оценка. 	</a:t>
                      </a:r>
                    </a:p>
                    <a:p>
                      <a:endParaRPr lang="ru-RU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115616" y="1340768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75656" y="980728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923928" y="980728"/>
            <a:ext cx="72008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15616" y="2708920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15616" y="4005064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15616" y="4941168"/>
            <a:ext cx="784887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02048" cy="27404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СПЕЦИАЛЬНЫЕ ПОДХОДЫ И ПРИЕМЫ ОБУЧЕНИЯ И ВОСПИТАНИЯ ДЕТЕЙ С ОВЗ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7992888" cy="5699720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sz="4000" dirty="0" smtClean="0"/>
              <a:t>Специальная организация работы в классе: наличие индивидуальных правил для учащихся; использование невербальных средств общения, напоминающих о данных правилах; использование поощрений для учащихся, которые выполняют правила; оценка организации класса в соответствии с нуждами учащихся; близость учеников к учителю; наличие в классе дополнительных материалов (карандашей, книг); сохранение достаточного пространства между партами; распределение учащихся по парам для выполнения проектов и заданий; предоставление учащимся права покинуть класс и уединиться в так называемом «безопасном месте», когда этого требуют обстоятельства; разработка кодовой системы (слова), которое даст учащемуся понять, что его поведение является недопустимым на данный момент; игнорирование незначительных поведенческих нарушений; разработка мер вмешательства в случае недопустимого поведения, которое является непреднамеренным. </a:t>
            </a:r>
          </a:p>
          <a:p>
            <a:r>
              <a:rPr lang="ru-RU" sz="4000" dirty="0" smtClean="0"/>
              <a:t>Использование специальных ассистирующих средств и технологий: слуховые аппараты, стационарные </a:t>
            </a:r>
            <a:r>
              <a:rPr lang="ru-RU" sz="4000" dirty="0" err="1" smtClean="0"/>
              <a:t>радиоприѐмники</a:t>
            </a:r>
            <a:r>
              <a:rPr lang="ru-RU" sz="4000" dirty="0" smtClean="0"/>
              <a:t>, специальные компьютерные программы, </a:t>
            </a:r>
            <a:r>
              <a:rPr lang="ru-RU" sz="4000" dirty="0" err="1" smtClean="0"/>
              <a:t>тренажѐры, </a:t>
            </a:r>
            <a:r>
              <a:rPr lang="ru-RU" sz="4000" dirty="0" smtClean="0"/>
              <a:t>лупы, линейки тактильные и др. </a:t>
            </a:r>
          </a:p>
          <a:p>
            <a:r>
              <a:rPr lang="ru-RU" sz="4000" dirty="0" smtClean="0"/>
              <a:t>Использование оборудования в рамках программы «Доступная среда» (</a:t>
            </a:r>
            <a:r>
              <a:rPr lang="ru-RU" sz="4400" dirty="0" smtClean="0"/>
              <a:t>пандусы; поручни, ручки-скобки, </a:t>
            </a:r>
            <a:r>
              <a:rPr lang="ru-RU" sz="1000" dirty="0" smtClean="0"/>
              <a:t>,</a:t>
            </a:r>
            <a:r>
              <a:rPr lang="ru-RU" sz="4400" dirty="0" smtClean="0"/>
              <a:t> съезды на тротуарах, и др.)</a:t>
            </a:r>
            <a:r>
              <a:rPr lang="ru-RU" sz="1000" dirty="0" smtClean="0"/>
              <a:t>	</a:t>
            </a:r>
            <a:endParaRPr lang="ru-RU" sz="4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85000" lnSpcReduction="20000"/>
          </a:bodyPr>
          <a:lstStyle/>
          <a:p>
            <a:pPr lvl="0">
              <a:buClr>
                <a:srgbClr val="3891A7"/>
              </a:buClr>
            </a:pPr>
            <a:r>
              <a:rPr lang="ru-RU" sz="1600" b="1" dirty="0">
                <a:solidFill>
                  <a:prstClr val="black"/>
                </a:solidFill>
              </a:rPr>
              <a:t>Обеспечение аудио-визуальными техническими средствами обучения: аудио/видео кассеты; работа на компьютерном тренажере; обеспечение персональным компьютером для выполнения письменных работ; дополнение печатных материалов видеоматериалами. </a:t>
            </a:r>
          </a:p>
          <a:p>
            <a:pPr lvl="0">
              <a:buClr>
                <a:srgbClr val="3891A7"/>
              </a:buClr>
            </a:pPr>
            <a:r>
              <a:rPr lang="ru-RU" sz="1600" b="1" u="sng" dirty="0">
                <a:solidFill>
                  <a:prstClr val="black"/>
                </a:solidFill>
              </a:rPr>
              <a:t>Учет работоспособности и особенностей психофизического развития обучающихся с ОВЗ: </a:t>
            </a:r>
            <a:endParaRPr lang="ru-RU" sz="1600" b="1" u="sng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замедленность </a:t>
            </a:r>
            <a:r>
              <a:rPr lang="ru-RU" sz="1600" b="1" dirty="0">
                <a:solidFill>
                  <a:prstClr val="black"/>
                </a:solidFill>
              </a:rPr>
              <a:t>темпа обучения;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упрощение </a:t>
            </a:r>
            <a:r>
              <a:rPr lang="ru-RU" sz="1600" b="1" dirty="0">
                <a:solidFill>
                  <a:prstClr val="black"/>
                </a:solidFill>
              </a:rPr>
              <a:t>структуры ЗУН в соответствии с психофизическими возможностями ученика;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рациональная </a:t>
            </a:r>
            <a:r>
              <a:rPr lang="ru-RU" sz="1600" b="1" dirty="0">
                <a:solidFill>
                  <a:prstClr val="black"/>
                </a:solidFill>
              </a:rPr>
              <a:t>дозировка на уроке содержания учебного материала; дробление большого задания на этапы</a:t>
            </a:r>
            <a:r>
              <a:rPr lang="ru-RU" sz="1600" b="1" dirty="0" smtClean="0">
                <a:solidFill>
                  <a:prstClr val="black"/>
                </a:solidFill>
              </a:rPr>
              <a:t>;</a:t>
            </a: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 </a:t>
            </a:r>
            <a:r>
              <a:rPr lang="ru-RU" sz="1600" b="1" dirty="0">
                <a:solidFill>
                  <a:prstClr val="black"/>
                </a:solidFill>
              </a:rPr>
              <a:t>поэтапное разъяснение задач;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последовательное </a:t>
            </a:r>
            <a:r>
              <a:rPr lang="ru-RU" sz="1600" b="1" dirty="0">
                <a:solidFill>
                  <a:prstClr val="black"/>
                </a:solidFill>
              </a:rPr>
              <a:t>выполнение этапов задания с контролем/самоконтролем каждого этапа;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осуществление </a:t>
            </a:r>
            <a:r>
              <a:rPr lang="ru-RU" sz="1600" b="1" dirty="0">
                <a:solidFill>
                  <a:prstClr val="black"/>
                </a:solidFill>
              </a:rPr>
              <a:t>повторности при обучении на всех этапах и звеньях урока;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повторение </a:t>
            </a:r>
            <a:r>
              <a:rPr lang="ru-RU" sz="1600" b="1" dirty="0">
                <a:solidFill>
                  <a:prstClr val="black"/>
                </a:solidFill>
              </a:rPr>
              <a:t>учащимся инструкций к выполнению задания</a:t>
            </a:r>
            <a:r>
              <a:rPr lang="ru-RU" sz="1600" b="1" dirty="0" smtClean="0">
                <a:solidFill>
                  <a:prstClr val="black"/>
                </a:solidFill>
              </a:rPr>
              <a:t>;</a:t>
            </a: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 </a:t>
            </a:r>
            <a:r>
              <a:rPr lang="ru-RU" sz="1600" b="1" dirty="0">
                <a:solidFill>
                  <a:prstClr val="black"/>
                </a:solidFill>
              </a:rPr>
              <a:t>предоставление дополнительного времени для сдачи домашнего задания;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сокращенные </a:t>
            </a:r>
            <a:r>
              <a:rPr lang="ru-RU" sz="1600" b="1" dirty="0">
                <a:solidFill>
                  <a:prstClr val="black"/>
                </a:solidFill>
              </a:rPr>
              <a:t>задания, направленные на усвоение ключевых понятий;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сокращенные </a:t>
            </a:r>
            <a:r>
              <a:rPr lang="ru-RU" sz="1600" b="1" dirty="0">
                <a:solidFill>
                  <a:prstClr val="black"/>
                </a:solidFill>
              </a:rPr>
              <a:t>тесты, направленные на отработку правописания работы;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предоставление </a:t>
            </a:r>
            <a:r>
              <a:rPr lang="ru-RU" sz="1600" b="1" dirty="0">
                <a:solidFill>
                  <a:prstClr val="black"/>
                </a:solidFill>
              </a:rPr>
              <a:t>дополнительного времени для завершения задания;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выполнение </a:t>
            </a:r>
            <a:r>
              <a:rPr lang="ru-RU" sz="1600" b="1" dirty="0">
                <a:solidFill>
                  <a:prstClr val="black"/>
                </a:solidFill>
              </a:rPr>
              <a:t>диктантов в индивидуальном режиме</a:t>
            </a:r>
            <a:r>
              <a:rPr lang="ru-RU" sz="1600" b="1" dirty="0" smtClean="0">
                <a:solidFill>
                  <a:prstClr val="black"/>
                </a:solidFill>
              </a:rPr>
              <a:t>;</a:t>
            </a: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 </a:t>
            </a:r>
            <a:r>
              <a:rPr lang="ru-RU" sz="1600" b="1" dirty="0">
                <a:solidFill>
                  <a:prstClr val="black"/>
                </a:solidFill>
              </a:rPr>
              <a:t>максимальная опора на чувственный опыт ребенка, что обусловлено конкретностью мышления ребенка;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максимальная </a:t>
            </a:r>
            <a:r>
              <a:rPr lang="ru-RU" sz="1600" b="1" dirty="0">
                <a:solidFill>
                  <a:prstClr val="black"/>
                </a:solidFill>
              </a:rPr>
              <a:t>опора на практическую деятельность и опыт ученика; </a:t>
            </a:r>
            <a:endParaRPr lang="ru-RU" sz="1600" b="1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ru-RU" sz="1600" b="1" dirty="0" smtClean="0">
                <a:solidFill>
                  <a:prstClr val="black"/>
                </a:solidFill>
              </a:rPr>
              <a:t>опора </a:t>
            </a:r>
            <a:r>
              <a:rPr lang="ru-RU" sz="1600" b="1" dirty="0">
                <a:solidFill>
                  <a:prstClr val="black"/>
                </a:solidFill>
              </a:rPr>
              <a:t>на более развитые способности ребенка.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      </a:t>
            </a:r>
            <a:endParaRPr lang="ru-RU" sz="1600" b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50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92500"/>
          </a:bodyPr>
          <a:lstStyle/>
          <a:p>
            <a:pPr lvl="0">
              <a:buClr>
                <a:srgbClr val="3891A7"/>
              </a:buClr>
            </a:pPr>
            <a:r>
              <a:rPr lang="ru-RU" sz="1400" b="1" dirty="0">
                <a:solidFill>
                  <a:prstClr val="black"/>
                </a:solidFill>
              </a:rPr>
              <a:t>Использование дополнительных вспомогательных приемов и средств: памятки; образцы выполнения заданий; алгоритмы деятельности; печатные копии заданий, написанных на доске; использования упражнений с пропущенными словами/предложениями; использование листов с упражнениями, которые требуют минимального заполнения, использование маркеров для выделения важной информации; предоставление краткого содержания глав учебников; использование учетных карточек для записи главных тем; предоставление учащимся списка вопросов для обсуждения до чтения текста; указание номеров страниц для нахождения верных ответов; предоставление альтернативы объемным письменным заданиям (например, напишите несколько небольших сообщений; представьте устное сообщение по обозначенной теме); альтернативные замещения письменных заданий (лепка, рисование, панорама и др. </a:t>
            </a:r>
          </a:p>
          <a:p>
            <a:pPr lvl="0">
              <a:buClr>
                <a:srgbClr val="3891A7"/>
              </a:buClr>
            </a:pPr>
            <a:r>
              <a:rPr lang="ru-RU" sz="1400" b="1" dirty="0">
                <a:solidFill>
                  <a:prstClr val="black"/>
                </a:solidFill>
              </a:rPr>
              <a:t>Постановка практических и познавательных задач.  Целенаправленные действия с дидактическими материалами. Многократное повторение практических и умственных действий; наглядно-действенный показ (способа действия, образца выполнения); подражательные упражнения; дидактические игры; создание условий для применения полученных знаний, умений и навыков в общении, предметной деятельности, в быту. </a:t>
            </a:r>
          </a:p>
          <a:p>
            <a:pPr lvl="0">
              <a:buClr>
                <a:srgbClr val="3891A7"/>
              </a:buClr>
            </a:pPr>
            <a:r>
              <a:rPr lang="ru-RU" sz="1400" b="1" dirty="0">
                <a:solidFill>
                  <a:prstClr val="black"/>
                </a:solidFill>
              </a:rPr>
              <a:t>Наглядные методы: обследование предметов (зрительное, тактильно-кинестетическое, слуховое, комбинированное); наблюдения за предметами и явлениями окружающего мира; рассматривание предметных и сюжетных картин, фотографий.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</a:pPr>
            <a:r>
              <a:rPr lang="ru-RU" sz="1400" b="1" dirty="0">
                <a:solidFill>
                  <a:prstClr val="black"/>
                </a:solidFill>
              </a:rPr>
              <a:t>Словесные методы: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400" b="1" dirty="0">
                <a:solidFill>
                  <a:prstClr val="black"/>
                </a:solidFill>
              </a:rPr>
              <a:t>             • речевая инструкция, беседа, описание предмета;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400" b="1" dirty="0">
                <a:solidFill>
                  <a:prstClr val="black"/>
                </a:solidFill>
              </a:rPr>
              <a:t>             • указания и объяснение как пояснение способов выполнения задания, последовательности действий, содержания;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400" b="1" dirty="0">
                <a:solidFill>
                  <a:prstClr val="black"/>
                </a:solidFill>
              </a:rPr>
              <a:t>             • метод </a:t>
            </a:r>
            <a:r>
              <a:rPr lang="ru-RU" sz="1400" b="1" dirty="0" err="1">
                <a:solidFill>
                  <a:prstClr val="black"/>
                </a:solidFill>
              </a:rPr>
              <a:t>аудирования</a:t>
            </a:r>
            <a:r>
              <a:rPr lang="ru-RU" sz="1400" b="1" dirty="0">
                <a:solidFill>
                  <a:prstClr val="black"/>
                </a:solidFill>
              </a:rPr>
              <a:t> (записанный на аудиокассету голосовой и речевой материал для прослушивания ребенком);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400" b="1" dirty="0">
                <a:solidFill>
                  <a:prstClr val="black"/>
                </a:solidFill>
              </a:rPr>
              <a:t>             • вопросы как словесный прием обучения (репродуктивные, требующие констатации; прямые; подсказывающие); </a:t>
            </a:r>
          </a:p>
          <a:p>
            <a:pPr lvl="0">
              <a:lnSpc>
                <a:spcPct val="70000"/>
              </a:lnSpc>
              <a:buClr>
                <a:srgbClr val="3891A7"/>
              </a:buClr>
              <a:buNone/>
            </a:pPr>
            <a:r>
              <a:rPr lang="ru-RU" sz="1400" b="1" dirty="0">
                <a:solidFill>
                  <a:prstClr val="black"/>
                </a:solidFill>
              </a:rPr>
              <a:t>             • педагогическая оценка хода выполнения деятельности, ее результата. 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0886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4176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Практикум: разработка индивидуального образовательного маршрута на обучающегося</a:t>
            </a:r>
            <a:br>
              <a:rPr lang="ru-RU" sz="2800" b="1" dirty="0" smtClean="0"/>
            </a:br>
            <a:r>
              <a:rPr lang="ru-RU" sz="2800" b="1" dirty="0" smtClean="0"/>
              <a:t> 2 класса</a:t>
            </a:r>
            <a:endParaRPr lang="ru-RU" sz="2800" b="1" dirty="0"/>
          </a:p>
        </p:txBody>
      </p:sp>
      <p:pic>
        <p:nvPicPr>
          <p:cNvPr id="1026" name="Picture 2" descr="\\ZABELINA\Pochta\сканирование0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340768"/>
            <a:ext cx="4536504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16632"/>
            <a:ext cx="8034096" cy="61317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+mj-lt"/>
              </a:rPr>
              <a:t>   Индивидуальная программа развития  - это возможность достижения обучающимися с особыми образовательными потребностями успеха в учебном процессе. Если обучающиеся преуспевают в учебе в соответствии со </a:t>
            </a:r>
            <a:r>
              <a:rPr lang="ru-RU" dirty="0" err="1" smtClean="0">
                <a:latin typeface="+mj-lt"/>
              </a:rPr>
              <a:t>своми</a:t>
            </a:r>
            <a:r>
              <a:rPr lang="ru-RU" dirty="0" smtClean="0">
                <a:latin typeface="+mj-lt"/>
              </a:rPr>
              <a:t> возможностями и делают это самостоятельно, то можно утверждать, что инклюзивное обучение удовлетворяет их потребности, а школа создает </a:t>
            </a:r>
            <a:r>
              <a:rPr lang="ru-RU" dirty="0" smtClean="0">
                <a:latin typeface="+mj-lt"/>
                <a:cs typeface="Arial" pitchFamily="34" charset="0"/>
              </a:rPr>
              <a:t>специальные образовательные условия для максимальной реализации особых образовательных потребностей ребенка с ОВЗ. 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1301006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Индивидуальная образовательная программа реализует </a:t>
            </a:r>
            <a:r>
              <a:rPr lang="ru-RU" sz="2000" b="1" i="1" dirty="0" smtClean="0"/>
              <a:t>индивидуальный образовательный маршрут </a:t>
            </a:r>
            <a:r>
              <a:rPr lang="ru-RU" sz="2000" b="1" dirty="0" smtClean="0"/>
              <a:t>ребенка в рамках образовательного учреждения.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Индивидуальная образовательная программа разрабатывается для следующих категорий обучающихся: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556792"/>
            <a:ext cx="7920880" cy="3024336"/>
          </a:xfrm>
        </p:spPr>
        <p:txBody>
          <a:bodyPr>
            <a:noAutofit/>
          </a:bodyPr>
          <a:lstStyle/>
          <a:p>
            <a:pPr marL="596646" indent="-514350">
              <a:buNone/>
            </a:pPr>
            <a:endParaRPr lang="ru-RU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96646" indent="-514350"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1) Дети с ОВЗ, обучающиеся в форме очного обучения в рамках реализации инклюзивной практики;</a:t>
            </a:r>
          </a:p>
          <a:p>
            <a:pPr marL="596646" indent="-514350"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2) Дети с ОВЗ, получающие образование в форме индивидуального обучения на дому, в том числе дети-инвалиды; </a:t>
            </a:r>
          </a:p>
          <a:p>
            <a:pPr marL="596646" indent="-514350"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3) Дети с ОВЗ, получающие образование в форме дистанционного обучения, в том числе дети-инвалиды; </a:t>
            </a:r>
          </a:p>
          <a:p>
            <a:pPr marL="596646" indent="-514350"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4) Дети с ОВЗ, выбравшие профессиональный профиль обучения</a:t>
            </a:r>
            <a:endParaRPr lang="ru-RU" sz="20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50825" y="273191"/>
            <a:ext cx="8569325" cy="2341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err="1" smtClean="0">
                <a:solidFill>
                  <a:schemeClr val="tx2">
                    <a:lumMod val="75000"/>
                  </a:schemeClr>
                </a:solidFill>
              </a:rPr>
              <a:t>Индивидуальный</a:t>
            </a:r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tx2">
                    <a:lumMod val="75000"/>
                  </a:schemeClr>
                </a:solidFill>
              </a:rPr>
              <a:t>образовательный</a:t>
            </a:r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tx2">
                    <a:lumMod val="75000"/>
                  </a:schemeClr>
                </a:solidFill>
              </a:rPr>
              <a:t>план</a:t>
            </a:r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(по рекомендации ЦСО) </a:t>
            </a:r>
            <a:r>
              <a:rPr lang="en-GB" b="1" i="1" dirty="0" smtClean="0">
                <a:solidFill>
                  <a:srgbClr val="000000"/>
                </a:solidFill>
              </a:rPr>
              <a:t>– </a:t>
            </a:r>
            <a:r>
              <a:rPr lang="en-GB" sz="1600" dirty="0" err="1" smtClean="0">
                <a:solidFill>
                  <a:srgbClr val="000000"/>
                </a:solidFill>
              </a:rPr>
              <a:t>это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план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работы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который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определяет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цели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которые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должен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достичь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определенный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ученик</a:t>
            </a:r>
            <a:r>
              <a:rPr lang="en-GB" sz="1600" dirty="0" smtClean="0">
                <a:solidFill>
                  <a:srgbClr val="000000"/>
                </a:solidFill>
              </a:rPr>
              <a:t> с ОВЗ в </a:t>
            </a:r>
            <a:r>
              <a:rPr lang="en-GB" sz="1600" dirty="0" err="1" smtClean="0">
                <a:solidFill>
                  <a:srgbClr val="000000"/>
                </a:solidFill>
              </a:rPr>
              <a:t>обучении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Индивидуальные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образовательные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планы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должны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разрабатываться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для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учащихся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обучающихся</a:t>
            </a:r>
            <a:r>
              <a:rPr lang="en-GB" sz="1600" dirty="0" smtClean="0">
                <a:solidFill>
                  <a:srgbClr val="000000"/>
                </a:solidFill>
              </a:rPr>
              <a:t>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     </a:t>
            </a:r>
            <a:r>
              <a:rPr lang="en-GB" sz="1600" dirty="0" err="1" smtClean="0">
                <a:solidFill>
                  <a:srgbClr val="000000"/>
                </a:solidFill>
              </a:rPr>
              <a:t>интегрированно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     в </a:t>
            </a:r>
            <a:r>
              <a:rPr lang="en-GB" sz="1600" dirty="0" err="1" smtClean="0">
                <a:solidFill>
                  <a:srgbClr val="000000"/>
                </a:solidFill>
              </a:rPr>
              <a:t>специальном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классе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     </a:t>
            </a:r>
            <a:r>
              <a:rPr lang="en-GB" sz="1600" dirty="0" err="1" smtClean="0">
                <a:solidFill>
                  <a:srgbClr val="000000"/>
                </a:solidFill>
              </a:rPr>
              <a:t>индивидуально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</a:p>
          <a:p>
            <a:pPr algn="just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50825" y="2565400"/>
            <a:ext cx="8569325" cy="377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solidFill>
                  <a:srgbClr val="000000"/>
                </a:solidFill>
              </a:rPr>
              <a:t>Карта</a:t>
            </a:r>
            <a:r>
              <a:rPr lang="en-GB" sz="1600" b="1" dirty="0" smtClean="0">
                <a:solidFill>
                  <a:srgbClr val="000000"/>
                </a:solidFill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</a:rPr>
              <a:t>сопровождения</a:t>
            </a:r>
            <a:r>
              <a:rPr lang="en-GB" sz="1600" b="1" dirty="0" smtClean="0">
                <a:solidFill>
                  <a:srgbClr val="000000"/>
                </a:solidFill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</a:rPr>
              <a:t>учащегося</a:t>
            </a:r>
            <a:endParaRPr lang="en-GB" sz="1600" b="1" dirty="0" smtClean="0">
              <a:solidFill>
                <a:srgbClr val="000000"/>
              </a:solidFill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solidFill>
                <a:srgbClr val="000000"/>
              </a:solidFill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Фамилия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имя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отчество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учащегося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Дата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рождения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______________________________ </a:t>
            </a:r>
            <a:r>
              <a:rPr lang="en-GB" sz="1600" dirty="0" err="1" smtClean="0">
                <a:solidFill>
                  <a:srgbClr val="000000"/>
                </a:solidFill>
              </a:rPr>
              <a:t>возраст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Школа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_______________________________ </a:t>
            </a:r>
            <a:r>
              <a:rPr lang="en-GB" sz="1600" dirty="0" err="1" smtClean="0">
                <a:solidFill>
                  <a:srgbClr val="000000"/>
                </a:solidFill>
              </a:rPr>
              <a:t>класс</a:t>
            </a:r>
            <a:r>
              <a:rPr lang="en-GB" sz="1600" dirty="0" smtClean="0">
                <a:solidFill>
                  <a:srgbClr val="000000"/>
                </a:solidFill>
              </a:rPr>
              <a:t>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Адрес</a:t>
            </a:r>
            <a:r>
              <a:rPr lang="en-GB" sz="1600" dirty="0" smtClean="0">
                <a:solidFill>
                  <a:srgbClr val="000000"/>
                </a:solidFill>
              </a:rPr>
              <a:t>____________________________________________________________________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Телефон</a:t>
            </a:r>
            <a:r>
              <a:rPr lang="en-GB" sz="1600" dirty="0" smtClean="0">
                <a:solidFill>
                  <a:srgbClr val="000000"/>
                </a:solidFill>
              </a:rPr>
              <a:t>_________________________________________________________________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Программа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обучения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Состав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семьи</a:t>
            </a:r>
            <a:r>
              <a:rPr lang="en-GB" sz="1600" dirty="0" smtClean="0">
                <a:solidFill>
                  <a:srgbClr val="000000"/>
                </a:solidFill>
              </a:rPr>
              <a:t>:_____________________________________________________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Жилищные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условия</a:t>
            </a:r>
            <a:r>
              <a:rPr lang="en-GB" sz="1600" dirty="0" smtClean="0">
                <a:solidFill>
                  <a:srgbClr val="000000"/>
                </a:solidFill>
              </a:rPr>
              <a:t> 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Материальная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обеспеченность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семьи</a:t>
            </a:r>
            <a:r>
              <a:rPr lang="en-GB" sz="1600" dirty="0" smtClean="0">
                <a:solidFill>
                  <a:srgbClr val="000000"/>
                </a:solidFill>
              </a:rPr>
              <a:t>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Сведения</a:t>
            </a:r>
            <a:r>
              <a:rPr lang="en-GB" sz="1600" dirty="0" smtClean="0">
                <a:solidFill>
                  <a:srgbClr val="000000"/>
                </a:solidFill>
              </a:rPr>
              <a:t> о </a:t>
            </a:r>
            <a:r>
              <a:rPr lang="en-GB" sz="1600" dirty="0" err="1" smtClean="0">
                <a:solidFill>
                  <a:srgbClr val="000000"/>
                </a:solidFill>
              </a:rPr>
              <a:t>взрослых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участвующих</a:t>
            </a:r>
            <a:r>
              <a:rPr lang="en-GB" sz="1600" dirty="0" smtClean="0">
                <a:solidFill>
                  <a:srgbClr val="000000"/>
                </a:solidFill>
              </a:rPr>
              <a:t> в </a:t>
            </a:r>
            <a:r>
              <a:rPr lang="en-GB" sz="1600" dirty="0" err="1" smtClean="0">
                <a:solidFill>
                  <a:srgbClr val="000000"/>
                </a:solidFill>
              </a:rPr>
              <a:t>воспитании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ребенка</a:t>
            </a:r>
            <a:endParaRPr lang="en-GB" sz="1600" dirty="0" smtClean="0">
              <a:solidFill>
                <a:srgbClr val="000000"/>
              </a:solidFill>
            </a:endParaRP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Статус</a:t>
            </a:r>
            <a:r>
              <a:rPr lang="en-GB" sz="1600" dirty="0" smtClean="0">
                <a:solidFill>
                  <a:srgbClr val="000000"/>
                </a:solidFill>
              </a:rPr>
              <a:t>, ФИО</a:t>
            </a:r>
            <a:r>
              <a:rPr lang="en-GB" dirty="0" smtClean="0">
                <a:solidFill>
                  <a:srgbClr val="000000"/>
                </a:solidFill>
              </a:rPr>
              <a:t> ________________________________________________________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000000"/>
                </a:solidFill>
              </a:rPr>
              <a:t>Особенности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семейного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воспитания</a:t>
            </a:r>
            <a:r>
              <a:rPr lang="en-GB" sz="1600" dirty="0" smtClean="0">
                <a:solidFill>
                  <a:srgbClr val="000000"/>
                </a:solidFill>
              </a:rPr>
              <a:t> (</a:t>
            </a:r>
            <a:r>
              <a:rPr lang="en-GB" sz="1600" dirty="0" err="1" smtClean="0">
                <a:solidFill>
                  <a:srgbClr val="000000"/>
                </a:solidFill>
              </a:rPr>
              <a:t>стиль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воспитания</a:t>
            </a:r>
            <a:r>
              <a:rPr lang="en-GB" sz="1600" dirty="0" smtClean="0">
                <a:solidFill>
                  <a:srgbClr val="000000"/>
                </a:solidFill>
              </a:rPr>
              <a:t>, </a:t>
            </a:r>
            <a:r>
              <a:rPr lang="en-GB" sz="1600" dirty="0" err="1" smtClean="0">
                <a:solidFill>
                  <a:srgbClr val="000000"/>
                </a:solidFill>
              </a:rPr>
              <a:t>особенности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</a:rPr>
              <a:t>взаимоотношений</a:t>
            </a:r>
            <a:r>
              <a:rPr lang="en-GB" sz="1600" dirty="0" smtClean="0">
                <a:solidFill>
                  <a:srgbClr val="000000"/>
                </a:solidFill>
              </a:rPr>
              <a:t> в </a:t>
            </a:r>
            <a:r>
              <a:rPr lang="en-GB" sz="1600" dirty="0" err="1" smtClean="0">
                <a:solidFill>
                  <a:srgbClr val="000000"/>
                </a:solidFill>
              </a:rPr>
              <a:t>семье</a:t>
            </a:r>
            <a:r>
              <a:rPr lang="en-GB" sz="1600" dirty="0" smtClean="0">
                <a:solidFill>
                  <a:srgbClr val="000000"/>
                </a:solidFill>
              </a:rPr>
              <a:t> и </a:t>
            </a:r>
            <a:r>
              <a:rPr lang="en-GB" sz="1600" dirty="0" err="1" smtClean="0">
                <a:solidFill>
                  <a:srgbClr val="000000"/>
                </a:solidFill>
              </a:rPr>
              <a:t>т.д</a:t>
            </a:r>
            <a:r>
              <a:rPr lang="en-GB" sz="1600" dirty="0" smtClean="0">
                <a:solidFill>
                  <a:srgbClr val="000000"/>
                </a:solidFill>
              </a:rPr>
              <a:t>.) </a:t>
            </a:r>
          </a:p>
        </p:txBody>
      </p:sp>
    </p:spTree>
    <p:extLst>
      <p:ext uri="{BB962C8B-B14F-4D97-AF65-F5344CB8AC3E}">
        <p14:creationId xmlns:p14="http://schemas.microsoft.com/office/powerpoint/2010/main" val="6700446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690" name="Group 2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39530208"/>
              </p:ext>
            </p:extLst>
          </p:nvPr>
        </p:nvGraphicFramePr>
        <p:xfrm>
          <a:off x="467544" y="131603"/>
          <a:ext cx="7762056" cy="5767490"/>
        </p:xfrm>
        <a:graphic>
          <a:graphicData uri="http://schemas.openxmlformats.org/drawingml/2006/table">
            <a:tbl>
              <a:tblPr/>
              <a:tblGrid>
                <a:gridCol w="1314638"/>
                <a:gridCol w="1398488"/>
                <a:gridCol w="1959980"/>
                <a:gridCol w="1458380"/>
                <a:gridCol w="1630570"/>
              </a:tblGrid>
              <a:tr h="78027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мероприятий (по рекомендации ЦСО Самарской области)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Предметники, осуществляющие обучение:         Начало обучения (сопровождения):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Специалисты сопровождения:                               Дата контрольного среза: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78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26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Цели, которые необходимо достичь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достижения цели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Используемые способы, мероприятия для достижения цели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Результат,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достигнутый учащимся к контрольному срезу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883">
                <a:tc grid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Итоги реализации намеченных мероприятий: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82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10801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Индивидуальный образовательный маршрут (ИОМ) как механизм реализации адаптированной образовательной программы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50405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b="1" i="1" u="sng" dirty="0" smtClean="0"/>
              <a:t>ИОМ включает в себя:</a:t>
            </a:r>
          </a:p>
          <a:p>
            <a:pPr>
              <a:buNone/>
            </a:pPr>
            <a:r>
              <a:rPr lang="ru-RU" sz="2800" dirty="0" smtClean="0"/>
              <a:t>• учебный план и соответствующие рабочие программы; </a:t>
            </a:r>
          </a:p>
          <a:p>
            <a:pPr>
              <a:buNone/>
            </a:pPr>
            <a:r>
              <a:rPr lang="ru-RU" sz="2800" dirty="0" smtClean="0"/>
              <a:t>• направления и программы коррекционной и развивающей работы; </a:t>
            </a:r>
          </a:p>
          <a:p>
            <a:pPr>
              <a:buNone/>
            </a:pPr>
            <a:r>
              <a:rPr lang="ru-RU" sz="2800" dirty="0" smtClean="0"/>
              <a:t>• направления и мероприятия, направленные на воспитание и социализацию ребенка с ОВЗ. </a:t>
            </a:r>
          </a:p>
          <a:p>
            <a:pPr>
              <a:buNone/>
            </a:pPr>
            <a:r>
              <a:rPr lang="ru-RU" sz="2800" b="1" i="1" u="sng" dirty="0" smtClean="0"/>
              <a:t>Организационно-педагогические условия проектирования ИОМ: </a:t>
            </a:r>
          </a:p>
          <a:p>
            <a:pPr>
              <a:buNone/>
            </a:pPr>
            <a:r>
              <a:rPr lang="ru-RU" sz="2800" dirty="0" smtClean="0"/>
              <a:t>• наличие в образовательной организации службы сопровождения, в рамках которой проводится комплексная оценка специалистами необходимости и целесообразности разработки для ребенка с ОВЗ ИОМ. В качестве такой структуры в ОУ выступает </a:t>
            </a:r>
            <a:r>
              <a:rPr lang="ru-RU" sz="2800" dirty="0" err="1" smtClean="0"/>
              <a:t>ПМПк</a:t>
            </a:r>
            <a:r>
              <a:rPr lang="ru-RU" sz="2800" dirty="0" smtClean="0"/>
              <a:t>; </a:t>
            </a:r>
          </a:p>
          <a:p>
            <a:pPr>
              <a:buNone/>
            </a:pPr>
            <a:r>
              <a:rPr lang="ru-RU" sz="2800" dirty="0" smtClean="0"/>
              <a:t>• желание ребенка обучаться инклюзивно; </a:t>
            </a:r>
          </a:p>
          <a:p>
            <a:pPr>
              <a:buNone/>
            </a:pPr>
            <a:r>
              <a:rPr lang="ru-RU" sz="2800" dirty="0" smtClean="0"/>
              <a:t>• согласие родителей (законных представителей) на обучение ребенка инклюзивно.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6408712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ru-RU" sz="4200" dirty="0" smtClean="0"/>
              <a:t>       Порядок разработки и корректировки ИОМ может быть определен </a:t>
            </a:r>
            <a:r>
              <a:rPr lang="ru-RU" sz="4200" b="1" dirty="0" smtClean="0"/>
              <a:t>локальным нормативным актом - Положением об ИОМ</a:t>
            </a:r>
            <a:r>
              <a:rPr lang="ru-RU" sz="4200" dirty="0" smtClean="0"/>
              <a:t>, который позволит рационализировать работу педагогов посредством четкого разъяснения в его содержании структуры ИОМ, порядка его разработки, реализации и корректировки. </a:t>
            </a:r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sz="4000" b="1" i="1" dirty="0" smtClean="0"/>
              <a:t>Структура ИОМ представляет собой единую систему, состоящую из нескольких  </a:t>
            </a:r>
          </a:p>
          <a:p>
            <a:pPr>
              <a:buNone/>
            </a:pPr>
            <a:r>
              <a:rPr lang="ru-RU" sz="4000" b="1" i="1" dirty="0" smtClean="0"/>
              <a:t>взаимосвязанных разделов, каждый из которых имеет свою смысловую нагрузку:</a:t>
            </a:r>
          </a:p>
          <a:p>
            <a:pPr>
              <a:buNone/>
            </a:pP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1. Обучение. Освоение адаптированной образовательной программы. </a:t>
            </a:r>
          </a:p>
          <a:p>
            <a:r>
              <a:rPr lang="ru-RU" sz="4000" dirty="0" smtClean="0"/>
              <a:t> учебный план (инвариантная и вариативная части); </a:t>
            </a:r>
          </a:p>
          <a:p>
            <a:r>
              <a:rPr lang="ru-RU" sz="4000" dirty="0" smtClean="0"/>
              <a:t>рабочие программы, </a:t>
            </a:r>
          </a:p>
          <a:p>
            <a:r>
              <a:rPr lang="ru-RU" sz="4000" dirty="0" smtClean="0"/>
              <a:t>расписание занятий. </a:t>
            </a:r>
          </a:p>
          <a:p>
            <a:pPr>
              <a:buNone/>
            </a:pP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2. Коррекционно-развивающая работа </a:t>
            </a:r>
          </a:p>
          <a:p>
            <a:r>
              <a:rPr lang="ru-RU" sz="4000" dirty="0" smtClean="0"/>
              <a:t> со специалистами сопровождения </a:t>
            </a:r>
          </a:p>
          <a:p>
            <a:r>
              <a:rPr lang="ru-RU" sz="4000" dirty="0" smtClean="0"/>
              <a:t>коррекционно-развивающие программы, разработанные исходя из индивидуально-типологических особенностей, особенностей психофизического развития и специфики нарушений ребенка с ОВЗ; </a:t>
            </a:r>
          </a:p>
          <a:p>
            <a:r>
              <a:rPr lang="ru-RU" sz="4000" dirty="0" smtClean="0"/>
              <a:t>система отслеживания динамики развития ребенка по каждому выбранному направлению коррекционно-развивающей работы. </a:t>
            </a:r>
          </a:p>
          <a:p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3. Социализация </a:t>
            </a:r>
          </a:p>
          <a:p>
            <a:r>
              <a:rPr lang="ru-RU" sz="4000" dirty="0" smtClean="0"/>
              <a:t> внеклассная и внеурочная деятельность; </a:t>
            </a:r>
          </a:p>
          <a:p>
            <a:r>
              <a:rPr lang="ru-RU" sz="4000" dirty="0" smtClean="0"/>
              <a:t>мероприятия, направленные на социализацию ребенка.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800" b="1" dirty="0" smtClean="0">
                <a:solidFill>
                  <a:schemeClr val="bg2">
                    <a:lumMod val="25000"/>
                  </a:schemeClr>
                </a:solidFill>
                <a:latin typeface="Corbel" pitchFamily="34" charset="0"/>
                <a:cs typeface="Arial" pitchFamily="34" charset="0"/>
              </a:rPr>
              <a:t>Алгоритм проектирования ИОМ: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Corbe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836712"/>
            <a:ext cx="7890080" cy="57606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1. Выявление и анализ проблем развития ребенка с ОВЗ (на уровне школьного </a:t>
            </a:r>
            <a:r>
              <a:rPr lang="ru-RU" dirty="0" err="1" smtClean="0"/>
              <a:t>ПМПк</a:t>
            </a:r>
            <a:r>
              <a:rPr lang="ru-RU" dirty="0" smtClean="0"/>
              <a:t>) специалистами сопровождения (</a:t>
            </a:r>
            <a:r>
              <a:rPr lang="ru-RU" b="1" dirty="0" smtClean="0"/>
              <a:t>диагностика, заключения</a:t>
            </a:r>
            <a:r>
              <a:rPr lang="ru-RU" dirty="0" smtClean="0"/>
              <a:t> основным педагогом и специалистами сопровождения). Определение возможности инклюзии конкретного ребенка (из заключения ПМПК). </a:t>
            </a:r>
          </a:p>
          <a:p>
            <a:pPr>
              <a:buNone/>
            </a:pPr>
            <a:r>
              <a:rPr lang="ru-RU" dirty="0" smtClean="0"/>
              <a:t>2. Предварительное определение вида и объема необходимой помощи (образовательной, психолого-педагогической, медицинской), исходя из имеющихся или привлеченных ресурсов. </a:t>
            </a:r>
          </a:p>
          <a:p>
            <a:pPr>
              <a:buNone/>
            </a:pPr>
            <a:r>
              <a:rPr lang="ru-RU" dirty="0" smtClean="0"/>
              <a:t>3. Обсуждение намеченных действий на заседании </a:t>
            </a:r>
            <a:r>
              <a:rPr lang="ru-RU" dirty="0" err="1" smtClean="0"/>
              <a:t>ПМПк</a:t>
            </a:r>
            <a:r>
              <a:rPr lang="ru-RU" dirty="0" smtClean="0"/>
              <a:t>, утверждение. </a:t>
            </a:r>
          </a:p>
          <a:p>
            <a:pPr>
              <a:buNone/>
            </a:pPr>
            <a:r>
              <a:rPr lang="ru-RU" dirty="0" smtClean="0"/>
              <a:t>4. Проведение предварительной работы, направленной на подготовку к инклюзии: с ребенком и его родителями; с родителями, обучающимися и педагогами массовой школы. </a:t>
            </a:r>
          </a:p>
          <a:p>
            <a:pPr>
              <a:buNone/>
            </a:pPr>
            <a:r>
              <a:rPr lang="ru-RU" dirty="0" smtClean="0"/>
              <a:t>5. Организация мероприятий по адаптации ребенка. </a:t>
            </a:r>
          </a:p>
          <a:p>
            <a:pPr>
              <a:buNone/>
            </a:pPr>
            <a:r>
              <a:rPr lang="ru-RU" dirty="0" smtClean="0"/>
              <a:t>6. Организация образовательного процесса (составление адаптированной образовательной программы). </a:t>
            </a:r>
          </a:p>
          <a:p>
            <a:pPr>
              <a:buNone/>
            </a:pPr>
            <a:r>
              <a:rPr lang="ru-RU" dirty="0" smtClean="0"/>
              <a:t>7. Организация психолого-педагогической помощи ребенку с ОВЗ. разработка коррекционных программ в зависимости от уровня знаний, возможностей и способностей ребенка. </a:t>
            </a:r>
          </a:p>
          <a:p>
            <a:pPr>
              <a:buNone/>
            </a:pPr>
            <a:r>
              <a:rPr lang="ru-RU" dirty="0" smtClean="0"/>
              <a:t>8.  Реализация ИОМ (систематическое сопровождение образовательного процесса в условиях инклюзии). Возможные коррективы ИОМ.</a:t>
            </a:r>
          </a:p>
          <a:p>
            <a:pPr>
              <a:buNone/>
            </a:pPr>
            <a:r>
              <a:rPr lang="ru-RU" dirty="0" smtClean="0"/>
              <a:t>9. Мониторинг реализации ИОМ (отслеживание динамики развития ребенка, оценка результатов обучения и социализации). По окончании периода производится оценка достижений ребенка — динамики его развития, освоения образовательной программы, адаптации в группе сверстников, школьном коллективе. Так же предполагается анализ динамики и эффективности работы учителя и специалистов психолого-педагогического сопровождения.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411688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Комплексную диагностику ребенка с особыми образовательными потребностями осуществляет </a:t>
            </a:r>
            <a:r>
              <a:rPr lang="ru-RU" sz="2800" dirty="0" err="1" smtClean="0"/>
              <a:t>ПМПк</a:t>
            </a:r>
            <a:r>
              <a:rPr lang="ru-RU" sz="2800" dirty="0" smtClean="0"/>
              <a:t> школы (с согласия родителей). Каждый из специалистов (учителя, психолог, медик) обследует ребенка и составляет соответствующее представление. </a:t>
            </a:r>
          </a:p>
          <a:p>
            <a:r>
              <a:rPr lang="ru-RU" sz="2800" dirty="0" smtClean="0"/>
              <a:t>Определение зоны ближайшего развития ребенка (какую часть учебной работы он может выполнять самостоятельно, а где нужна помощь и каковы объемы помощи).</a:t>
            </a:r>
          </a:p>
          <a:p>
            <a:r>
              <a:rPr lang="ru-RU" sz="2800" dirty="0" smtClean="0"/>
              <a:t>По итогам комплексной диагностики консилиум совместно с родителями разрабатывают ИОМ (план) ученика с ОВЗ.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999</TotalTime>
  <Words>2820</Words>
  <Application>Microsoft Office PowerPoint</Application>
  <PresentationFormat>Экран (4:3)</PresentationFormat>
  <Paragraphs>338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Презентация PowerPoint</vt:lpstr>
      <vt:lpstr>Понятийный аппарат</vt:lpstr>
      <vt:lpstr> Индивидуальная образовательная программа реализует индивидуальный образовательный маршрут ребенка в рамках образовательного учреждения. Индивидуальная образовательная программа разрабатывается для следующих категорий обучающихся:</vt:lpstr>
      <vt:lpstr>Презентация PowerPoint</vt:lpstr>
      <vt:lpstr>Презентация PowerPoint</vt:lpstr>
      <vt:lpstr>Индивидуальный образовательный маршрут (ИОМ) как механизм реализации адаптированной образовательной программы</vt:lpstr>
      <vt:lpstr>Презентация PowerPoint</vt:lpstr>
      <vt:lpstr>Алгоритм проектирования ИОМ:</vt:lpstr>
      <vt:lpstr>Презентация PowerPoint</vt:lpstr>
      <vt:lpstr>Презентация PowerPoint</vt:lpstr>
      <vt:lpstr>Презентация PowerPoint</vt:lpstr>
      <vt:lpstr>Охранительный режим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Социализация Общие мероприятия по социализации</vt:lpstr>
      <vt:lpstr>НАПРАВЛЕНИЯ СОЦИАЛИЗАЦИИ </vt:lpstr>
      <vt:lpstr>ПРИНЦИПЫ КОРРЕКЦИОННО-РАЗВИВАЮЩЕГО ОБУЧЕНИЯ</vt:lpstr>
      <vt:lpstr>СПЕЦИАЛЬНЫЕ ПОДХОДЫ И ПРИЕМЫ ОБУЧЕНИЯ И ВОСПИТАНИЯ ДЕТЕЙ С ОВЗ</vt:lpstr>
      <vt:lpstr>Презентация PowerPoint</vt:lpstr>
      <vt:lpstr>Презентация PowerPoint</vt:lpstr>
      <vt:lpstr>Практикум: разработка индивидуального образовательного маршрута на обучающегося  2 класса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100</cp:revision>
  <dcterms:created xsi:type="dcterms:W3CDTF">2015-04-14T04:53:12Z</dcterms:created>
  <dcterms:modified xsi:type="dcterms:W3CDTF">2016-05-09T11:27:10Z</dcterms:modified>
</cp:coreProperties>
</file>