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notesMasterIdLst>
    <p:notesMasterId r:id="rId7"/>
  </p:notesMasterIdLst>
  <p:sldIdLst>
    <p:sldId id="284" r:id="rId2"/>
    <p:sldId id="338" r:id="rId3"/>
    <p:sldId id="339" r:id="rId4"/>
    <p:sldId id="340" r:id="rId5"/>
    <p:sldId id="301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990000"/>
    <a:srgbClr val="6600FF"/>
    <a:srgbClr val="FFCC00"/>
    <a:srgbClr val="FF3300"/>
    <a:srgbClr val="993300"/>
    <a:srgbClr val="FF9933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F12CB-570A-4533-8AD9-3AEAA0D214DF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8F00BE-753D-4D27-BC25-5137B50FBC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F71E7-0CC6-406A-A887-53E32E0851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283A75-E26D-44B9-8795-08094065E05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6A7F73-1628-4C42-A85F-0844A36B53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D4DC8A-DB7B-45DD-A245-5A418F9C709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20190C-0105-49A4-83A8-AA0471DC461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13C192-789B-45CD-95C2-CC559B0877B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4EB7E2-D773-42CD-BE11-84BD83FAB1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6D39D-CDBC-4778-B5E5-E2DC66C58B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2BDDF3-4321-4D4C-B520-9EA733999F5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0A5940-B621-426E-A3C0-AB0AE748152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380DE2-D093-4A79-A994-34509D743F9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504EB6F-E1E6-42E4-94C0-7C3C98F3213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357290" y="1643050"/>
            <a:ext cx="7429552" cy="242889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FF0000"/>
                </a:solidFill>
                <a:effectLst/>
              </a:rPr>
              <a:t>Единый родительский урок</a:t>
            </a: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4000" b="1" i="1" dirty="0" smtClean="0">
                <a:solidFill>
                  <a:srgbClr val="C00000"/>
                </a:solidFill>
                <a:effectLst/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  <a:effectLst/>
              </a:rPr>
            </a:br>
            <a:r>
              <a:rPr lang="ru-RU" sz="3600" b="1" i="1" dirty="0" smtClean="0">
                <a:solidFill>
                  <a:srgbClr val="C00000"/>
                </a:solidFill>
                <a:effectLst/>
              </a:rPr>
              <a:t>«Профилактика употребления </a:t>
            </a:r>
            <a:r>
              <a:rPr lang="ru-RU" sz="3600" b="1" i="1" dirty="0" err="1" smtClean="0">
                <a:solidFill>
                  <a:srgbClr val="C00000"/>
                </a:solidFill>
                <a:effectLst/>
              </a:rPr>
              <a:t>психоактивных</a:t>
            </a:r>
            <a:r>
              <a:rPr lang="ru-RU" sz="3600" b="1" i="1" dirty="0" smtClean="0">
                <a:solidFill>
                  <a:srgbClr val="C00000"/>
                </a:solidFill>
                <a:effectLst/>
              </a:rPr>
              <a:t> </a:t>
            </a:r>
            <a:r>
              <a:rPr lang="ru-RU" sz="3600" b="1" i="1" dirty="0" smtClean="0">
                <a:solidFill>
                  <a:srgbClr val="C00000"/>
                </a:solidFill>
                <a:effectLst/>
              </a:rPr>
              <a:t>веществ»</a:t>
            </a:r>
            <a:endParaRPr lang="ru-RU" altLang="ru-RU" sz="3600" b="1" i="1" dirty="0" smtClean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288" y="4437063"/>
            <a:ext cx="8569325" cy="2087562"/>
          </a:xfrm>
        </p:spPr>
        <p:txBody>
          <a:bodyPr>
            <a:normAutofit/>
          </a:bodyPr>
          <a:lstStyle/>
          <a:p>
            <a:pPr algn="r" eaLnBrk="1" hangingPunct="1">
              <a:lnSpc>
                <a:spcPct val="90000"/>
              </a:lnSpc>
              <a:defRPr/>
            </a:pPr>
            <a:endParaRPr lang="ru-RU" altLang="ru-RU" sz="2000" b="1" i="1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r" eaLnBrk="1" hangingPunct="1">
              <a:lnSpc>
                <a:spcPct val="90000"/>
              </a:lnSpc>
              <a:defRPr/>
            </a:pPr>
            <a:r>
              <a:rPr lang="ru-RU" altLang="ru-RU" sz="2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Врач психиатр-нарколог </a:t>
            </a:r>
            <a:r>
              <a:rPr lang="ru-RU" altLang="ru-RU" sz="2000" b="1" i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Нагаслаева</a:t>
            </a:r>
            <a:r>
              <a:rPr lang="ru-RU" altLang="ru-RU" sz="2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А.Г.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        2022 </a:t>
            </a:r>
            <a:r>
              <a:rPr lang="ru-RU" altLang="ru-RU" sz="20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год</a:t>
            </a:r>
          </a:p>
        </p:txBody>
      </p:sp>
      <p:pic>
        <p:nvPicPr>
          <p:cNvPr id="3076" name="Picture 5" descr="logo_rcmp "/>
          <p:cNvPicPr>
            <a:picLocks noChangeAspect="1" noChangeArrowheads="1"/>
          </p:cNvPicPr>
          <p:nvPr/>
        </p:nvPicPr>
        <p:blipFill>
          <a:blip r:embed="rId2" cstate="print">
            <a:lum bright="-6000"/>
          </a:blip>
          <a:srcRect/>
          <a:stretch>
            <a:fillRect/>
          </a:stretch>
        </p:blipFill>
        <p:spPr bwMode="auto">
          <a:xfrm>
            <a:off x="0" y="0"/>
            <a:ext cx="107156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1000100" y="285728"/>
            <a:ext cx="8143900" cy="68578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Министерство здравоохранения Республики Бурятия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«Республиканский центр медицинской профилактики им. В.Р. </a:t>
            </a:r>
            <a:r>
              <a:rPr lang="ru-RU" sz="1600" b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Бояновой</a:t>
            </a: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»</a:t>
            </a:r>
          </a:p>
          <a:p>
            <a:pPr marL="0" indent="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ru-RU" sz="1600" b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 descr="D:\FTP\ЕРУ Здоровые отношения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4214818"/>
            <a:ext cx="2095499" cy="20002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C00000"/>
                </a:solidFill>
                <a:effectLst/>
              </a:rPr>
              <a:t>Признаки употребления ПАВ</a:t>
            </a:r>
            <a:endParaRPr lang="ru-RU" sz="3200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1285860"/>
            <a:ext cx="7647836" cy="521497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Чаще всего при употреблении </a:t>
            </a:r>
            <a:r>
              <a:rPr lang="ru-RU" sz="8000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психоактивных</a:t>
            </a:r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веществ человек становится:</a:t>
            </a:r>
          </a:p>
          <a:p>
            <a:pPr algn="just"/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неадекватным</a:t>
            </a:r>
          </a:p>
          <a:p>
            <a:pPr algn="just"/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возбужденным </a:t>
            </a:r>
          </a:p>
          <a:p>
            <a:pPr algn="just"/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речь смазана</a:t>
            </a:r>
          </a:p>
          <a:p>
            <a:pPr algn="just"/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нарушается походка и координация движения</a:t>
            </a:r>
          </a:p>
          <a:p>
            <a:pPr algn="just"/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способность реально оценивать происходящее </a:t>
            </a:r>
          </a:p>
          <a:p>
            <a:pPr algn="just"/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У подростков при первичном употреблении ПАВ иногда развивается острое </a:t>
            </a:r>
            <a:r>
              <a:rPr lang="ru-RU" sz="8000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психотическое</a:t>
            </a:r>
            <a:r>
              <a:rPr lang="ru-RU" sz="80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расстройство с выраженным психомоторным возбуждением, полной дезориентацией во времени и пространстве.</a:t>
            </a:r>
          </a:p>
          <a:p>
            <a:pPr algn="just">
              <a:buNone/>
            </a:pPr>
            <a:r>
              <a:rPr lang="ru-RU" sz="8000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!!! </a:t>
            </a:r>
            <a:r>
              <a:rPr lang="ru-RU" sz="8000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При длительном (хроническом) употреблении ПАВ происходят изменения деструктивного характера, возможно снижения массы тела, потеря аппетита, апатия, сменяющаяся вспышками возбуждения и агрессии, сужение круга интересов, смена друзей, замкнутость и неряшливость. Нередко возникают проблемы с деньгами, что тоже может служить настораживающим фактом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74638"/>
            <a:ext cx="7219208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sz="2800" b="1" i="1" dirty="0" smtClean="0">
                <a:solidFill>
                  <a:srgbClr val="C00000"/>
                </a:solidFill>
                <a:effectLst/>
              </a:rPr>
              <a:t>Формирование зависимого поведения под влиянием алкогольной программы</a:t>
            </a:r>
            <a:br>
              <a:rPr lang="ru-RU" sz="2800" b="1" i="1" dirty="0" smtClean="0">
                <a:solidFill>
                  <a:srgbClr val="C00000"/>
                </a:solidFill>
                <a:effectLst/>
              </a:rPr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14422"/>
            <a:ext cx="7719274" cy="5033978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31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Не демонстрируйте детям зависимое поведение</a:t>
            </a:r>
            <a:r>
              <a:rPr lang="ru-RU" sz="31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работайте над своими вредными привычками, проводите праздники трезво, будьте детям настоящим примером, что и будет самой надежной защитой Ваших детей от употребления ПАВ</a:t>
            </a:r>
          </a:p>
          <a:p>
            <a:pPr algn="just">
              <a:buFont typeface="Wingdings" pitchFamily="2" charset="2"/>
              <a:buChar char="Ø"/>
            </a:pPr>
            <a:endParaRPr lang="ru-RU" sz="31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1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Проводите больше времени с детьми</a:t>
            </a:r>
            <a:r>
              <a:rPr lang="ru-RU" sz="31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разговаривайте с ними, будьте в курсе из проблем</a:t>
            </a:r>
          </a:p>
          <a:p>
            <a:pPr algn="just">
              <a:buFont typeface="Wingdings" pitchFamily="2" charset="2"/>
              <a:buChar char="Ø"/>
            </a:pPr>
            <a:endParaRPr lang="ru-RU" sz="31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1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31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Подписывайтесь на них в </a:t>
            </a:r>
            <a:r>
              <a:rPr lang="ru-RU" sz="3100" b="1" i="1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соцсетях</a:t>
            </a:r>
            <a:r>
              <a:rPr lang="ru-RU" sz="31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, вступайте с ними в дружбу в таких популярных группах, как «ВКОНТАКТЕ</a:t>
            </a:r>
            <a:r>
              <a:rPr lang="ru-RU" sz="31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»</a:t>
            </a:r>
            <a:endParaRPr lang="ru-RU" sz="3100" i="1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ru-RU" sz="31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Так Вы будете в курсе того, что читает Ваш ребенок, что слушает, с кем общается, какую информацию получает и ищет в интернете</a:t>
            </a:r>
          </a:p>
          <a:p>
            <a:endParaRPr lang="ru-RU" dirty="0"/>
          </a:p>
        </p:txBody>
      </p:sp>
      <p:pic>
        <p:nvPicPr>
          <p:cNvPr id="1026" name="Picture 2" descr="C:\Users\КОМП\Desktop\_25572-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00438"/>
            <a:ext cx="1285884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74638"/>
            <a:ext cx="7790712" cy="1143000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Куда Вы можете обратиться за помощью и консультацией, если Вы заподозрили, что Ваш ребенок употребляет </a:t>
            </a:r>
            <a:r>
              <a:rPr lang="ru-RU" sz="2400" b="1" i="1" dirty="0" err="1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снюс</a:t>
            </a:r>
            <a:r>
              <a:rPr lang="ru-RU" sz="2400" b="1" i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, или никотиновые смеси</a:t>
            </a:r>
            <a:br>
              <a:rPr lang="ru-RU" sz="2400" b="1" i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</a:br>
            <a:r>
              <a:rPr lang="ru-RU" sz="2400" b="1" i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  <a:t> </a:t>
            </a:r>
            <a:br>
              <a:rPr lang="ru-RU" sz="2400" b="1" i="1" dirty="0" smtClean="0">
                <a:solidFill>
                  <a:srgbClr val="C00000"/>
                </a:solidFill>
                <a:effectLst/>
                <a:latin typeface="Calibri" pitchFamily="34" charset="0"/>
                <a:cs typeface="Calibri" pitchFamily="34" charset="0"/>
              </a:rPr>
            </a:br>
            <a:endParaRPr lang="ru-RU" sz="2400" b="1" i="1" dirty="0">
              <a:solidFill>
                <a:srgbClr val="C00000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ru-RU" sz="5500" b="1" i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Памятка для родителей с контактной информацией и телефонами служб консультирования и помощи:</a:t>
            </a:r>
          </a:p>
          <a:p>
            <a:pPr lvl="0">
              <a:buNone/>
            </a:pPr>
            <a:endParaRPr lang="ru-RU" sz="55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Центр диагностики и консультирования при комитете образования администрации г. Улан-Удэ:</a:t>
            </a:r>
          </a:p>
          <a:p>
            <a:pPr>
              <a:buNone/>
            </a:pP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 (301) 255-38-17</a:t>
            </a:r>
          </a:p>
          <a:p>
            <a:pP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Республиканский наркологический диспансер:</a:t>
            </a:r>
            <a:b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Горячая линия -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8(3012)37 94 11</a:t>
            </a: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Телефон доверия –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89244565911</a:t>
            </a:r>
            <a:endParaRPr lang="ru-RU" sz="6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Всероссийский телефон доверия для детей и подростков и их родителей: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8 800 2000 122</a:t>
            </a:r>
            <a:endParaRPr lang="ru-RU" sz="6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Кризисная линия доверия: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8 800 100 4994</a:t>
            </a:r>
            <a:endParaRPr lang="ru-RU" sz="6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Уполномоченный по правам ребенка в Республике Бурятия: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 (3012) 212879</a:t>
            </a:r>
            <a:endParaRPr lang="ru-RU" sz="6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«Дети </a:t>
            </a:r>
            <a:r>
              <a:rPr lang="ru-RU" sz="6400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онлайн</a:t>
            </a: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» (любые виды помощи и консультации тем, кто столкнулся с виртуальным преследованием, домогательствами, шантажом, мошенничеством, несанкционированным доступом к личному компьютеру через интернет или мобильную связь):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8 800 25 000 15</a:t>
            </a:r>
            <a:endParaRPr lang="ru-RU" sz="6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Сообщить о незаконной продаже </a:t>
            </a:r>
            <a:r>
              <a:rPr lang="ru-RU" sz="6400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психоактивных</a:t>
            </a: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веществ несовершеннолетним </a:t>
            </a: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Вы можете по телефонам МВД: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102, 112</a:t>
            </a:r>
          </a:p>
          <a:p>
            <a:pPr>
              <a:buFont typeface="Wingdings" pitchFamily="2" charset="2"/>
              <a:buChar char="ü"/>
            </a:pPr>
            <a:r>
              <a:rPr lang="ru-RU" sz="6400" dirty="0" err="1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Роспотребнадзор</a:t>
            </a:r>
            <a:r>
              <a:rPr lang="ru-RU" sz="64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 по Республике Бурятия: </a:t>
            </a:r>
            <a:r>
              <a:rPr lang="ru-RU" sz="6400" b="1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8 (3012) 41-25-74, 8(3012) 41-24-44</a:t>
            </a:r>
            <a:endParaRPr lang="ru-RU" sz="6400" dirty="0" smtClean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ru-RU" sz="4900" dirty="0" smtClean="0">
                <a:latin typeface="Calibri" pitchFamily="34" charset="0"/>
                <a:cs typeface="Calibri" pitchFamily="34" charset="0"/>
              </a:rPr>
              <a:t> </a:t>
            </a:r>
          </a:p>
          <a:p>
            <a:endParaRPr lang="ru-RU" dirty="0"/>
          </a:p>
        </p:txBody>
      </p:sp>
      <p:pic>
        <p:nvPicPr>
          <p:cNvPr id="4" name="Рисунок 3" descr="C:\Users\admin\Desktop\qr-code1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86058"/>
            <a:ext cx="1357290" cy="1428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admin\Desktop\qr-code2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43446"/>
            <a:ext cx="1357290" cy="16430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Желаем Вам быть успешными родителями!</a:t>
            </a:r>
            <a:endParaRPr lang="ru-RU" b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1660</TotalTime>
  <Words>290</Words>
  <Application>Microsoft Office PowerPoint</Application>
  <PresentationFormat>Экран (4:3)</PresentationFormat>
  <Paragraphs>37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Corbel</vt:lpstr>
      <vt:lpstr>Gill Sans MT</vt:lpstr>
      <vt:lpstr>Verdana</vt:lpstr>
      <vt:lpstr>Wingdings</vt:lpstr>
      <vt:lpstr>Wingdings 2</vt:lpstr>
      <vt:lpstr>Солнцестояние</vt:lpstr>
      <vt:lpstr>              Единый родительский урок  «Профилактика употребления психоактивных веществ»</vt:lpstr>
      <vt:lpstr>Признаки употребления ПАВ</vt:lpstr>
      <vt:lpstr>Формирование зависимого поведения под влиянием алкогольной программы </vt:lpstr>
      <vt:lpstr>Куда Вы можете обратиться за помощью и консультацией, если Вы заподозрили, что Ваш ребенок употребляет снюс, или никотиновые смеси   </vt:lpstr>
      <vt:lpstr>Презентация PowerPoint</vt:lpstr>
    </vt:vector>
  </TitlesOfParts>
  <Company>PMSS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предэкзаменационного стресса</dc:title>
  <dc:creator>KOMP2</dc:creator>
  <cp:lastModifiedBy>ZavMVS</cp:lastModifiedBy>
  <cp:revision>194</cp:revision>
  <dcterms:created xsi:type="dcterms:W3CDTF">2007-05-17T06:18:37Z</dcterms:created>
  <dcterms:modified xsi:type="dcterms:W3CDTF">2022-04-20T07:38:00Z</dcterms:modified>
</cp:coreProperties>
</file>