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1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3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5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3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0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4415-4B85-4449-B51F-8C80FA3A5BE7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7" y="191036"/>
            <a:ext cx="11974763" cy="5849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918" y="5670859"/>
            <a:ext cx="958188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особенности подросткового возраста</a:t>
            </a:r>
          </a:p>
          <a:p>
            <a:r>
              <a:rPr lang="ru-RU" sz="28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Корсун</a:t>
            </a:r>
            <a:r>
              <a:rPr lang="ru-RU" sz="28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Владиславовна </a:t>
            </a:r>
            <a:endParaRPr lang="ru-RU" sz="28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0918" y="191036"/>
            <a:ext cx="10305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ГБУЗ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общественного здоровья </a:t>
            </a:r>
            <a:r>
              <a:rPr lang="ru-RU" altLang="ru-RU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профилактики </a:t>
            </a:r>
            <a:r>
              <a:rPr lang="ru-RU" altLang="ru-RU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им.В.Р.Бояновой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Минздрава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Республики Бурятия </a:t>
            </a:r>
            <a:r>
              <a:rPr lang="ru-RU" altLang="ru-RU" sz="5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5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" y="51335"/>
            <a:ext cx="1218367" cy="11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23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20" y="-78233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Сердечно-сосудистая система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полового созревания </a:t>
            </a:r>
            <a:r>
              <a:rPr lang="ru-RU" sz="2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2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2801" y="1260281"/>
            <a:ext cx="7936925" cy="3904844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интенсивный рост сердца в длину, ширину, увеличивается объем его полостей.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уровни артериального и венозного давления, ритм сердечных сокращений.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испытывают неприятные ощущения в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сердца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(боли, чувство давления, сердцебиение), они страдают повышенной утомляемостью, склонностью к обморочным состояниям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полового созревания сопровождается повышением уровня АД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Такая физиологическая реакция направлена на поддержание кровоснабжения организма на оптимальном уровне при быстром увеличении длины и массы тела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юношей с возрастом отмечается равномерное увеличение значений АД.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девушек наибольший уровень АД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13-14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8" y="3657599"/>
            <a:ext cx="3281991" cy="2292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1" y="907962"/>
            <a:ext cx="3251161" cy="2709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2801" y="4803818"/>
            <a:ext cx="81679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повышенным АД,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с наследственной отягощенностью, ожирением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высокий риск заполучить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гипертоническую болезнь</a:t>
            </a:r>
          </a:p>
        </p:txBody>
      </p:sp>
    </p:spTree>
    <p:extLst>
      <p:ext uri="{BB962C8B-B14F-4D97-AF65-F5344CB8AC3E}">
        <p14:creationId xmlns:p14="http://schemas.microsoft.com/office/powerpoint/2010/main" val="379832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Костно-мышечная система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9893" y="193854"/>
            <a:ext cx="5344732" cy="1171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роста костей скелета необходимо поддерживать достаточный уровень кальциевого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tchbgs4aqydg.cloudfront.net/food/edf47541-6a65-4ca5-9814-d2bb23c258e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22" y="1048156"/>
            <a:ext cx="6166403" cy="57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2100" y="6018683"/>
            <a:ext cx="378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пребывание на солнце не менее</a:t>
            </a:r>
          </a:p>
          <a:p>
            <a:pPr algn="ctr"/>
            <a:r>
              <a:rPr lang="ru-RU" dirty="0" smtClean="0"/>
              <a:t> 1 часа в день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9" y="1212544"/>
            <a:ext cx="4942444" cy="4351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341" y="901917"/>
            <a:ext cx="554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кальция и магния  в рационе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25" y="5295866"/>
            <a:ext cx="1571425" cy="14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953481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Органы дыхания</a:t>
            </a: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20" y="3913675"/>
            <a:ext cx="4427126" cy="24899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1900" dirty="0" smtClean="0"/>
              <a:t>У </a:t>
            </a:r>
            <a:r>
              <a:rPr lang="ru-RU" sz="1900" dirty="0"/>
              <a:t>подростков, когда они находятся в душных помещениях или испытывают большие физические нагрузки, могут случиться </a:t>
            </a:r>
            <a:r>
              <a:rPr lang="ru-RU" sz="1900" b="1" dirty="0" smtClean="0">
                <a:solidFill>
                  <a:srgbClr val="FF0000"/>
                </a:solidFill>
              </a:rPr>
              <a:t>ОБМОРОКИ.</a:t>
            </a:r>
            <a:endParaRPr lang="ru-RU" sz="1900" b="1" dirty="0" smtClean="0">
              <a:solidFill>
                <a:srgbClr val="FF0000"/>
              </a:solidFill>
            </a:endParaRPr>
          </a:p>
          <a:p>
            <a:r>
              <a:rPr lang="ru-RU" sz="1900" dirty="0" smtClean="0"/>
              <a:t> </a:t>
            </a:r>
            <a:r>
              <a:rPr lang="ru-RU" sz="1900" dirty="0"/>
              <a:t>Это необходимо учитывать как при проведении обычных уроков в классе, так и при занятиях физкультурой.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27" y="3014765"/>
            <a:ext cx="4522573" cy="3159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88" y="2221787"/>
            <a:ext cx="2819439" cy="1991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987" y="4230046"/>
            <a:ext cx="2895753" cy="2627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987" y="157164"/>
            <a:ext cx="2726438" cy="20477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5741" y="157164"/>
            <a:ext cx="431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Происходит </a:t>
            </a:r>
            <a:r>
              <a:rPr lang="ru-RU" dirty="0"/>
              <a:t>интенсивное развитие грудной клетки, дыхательных мышц, рост легких.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Дыхание становится глубже, </a:t>
            </a:r>
            <a:r>
              <a:rPr lang="ru-RU" dirty="0" smtClean="0"/>
              <a:t>реже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Устанавливаются половые различия в его типе (у юношей – брюшной, у девушек – грудной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120" y="1469013"/>
            <a:ext cx="442712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Интенсивная перестройка органов </a:t>
            </a:r>
            <a:r>
              <a:rPr lang="ru-RU" sz="2000" b="1" dirty="0" smtClean="0">
                <a:solidFill>
                  <a:srgbClr val="0070C0"/>
                </a:solidFill>
              </a:rPr>
              <a:t>дыхания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должна обеспечить бурно растущий организм кислородом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недостаток которого при интенсивной физической нагрузке особо чувствителен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00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</a:rPr>
              <a:t>Органы пищеварения</a:t>
            </a: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631" y="633325"/>
            <a:ext cx="6566050" cy="411647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подростковом возрасте завершается развитие пищеварительной системы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 </a:t>
            </a:r>
            <a:r>
              <a:rPr lang="ru-RU" sz="2000" dirty="0" smtClean="0"/>
              <a:t>10-11 </a:t>
            </a:r>
            <a:r>
              <a:rPr lang="ru-RU" sz="2000" dirty="0"/>
              <a:t>годам – желудок, к </a:t>
            </a:r>
            <a:r>
              <a:rPr lang="ru-RU" sz="2000" dirty="0" smtClean="0"/>
              <a:t>11-13 </a:t>
            </a:r>
            <a:r>
              <a:rPr lang="ru-RU" sz="2000" dirty="0"/>
              <a:t>– слюнные железы и пищевод становятся такими же, как у взрослого человека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Подросткам свойственны усиленное выделение желудочного сока и повышенная эвакуаторная активность желудка. </a:t>
            </a:r>
            <a:endParaRPr lang="ru-RU" sz="2000" dirty="0" smtClean="0"/>
          </a:p>
          <a:p>
            <a:r>
              <a:rPr lang="ru-RU" sz="2000" dirty="0" smtClean="0"/>
              <a:t>Секреторная </a:t>
            </a:r>
            <a:r>
              <a:rPr lang="ru-RU" sz="2000" dirty="0"/>
              <a:t>функция поджелудочной железы у подростков также усиливается.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концу подросткового периода завершается созревание желчевыделительной системы, в то время как ее моторная функция нестабильна: она может повышаться или снижаться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4" y="747625"/>
            <a:ext cx="4476481" cy="3165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939" y="4070965"/>
            <a:ext cx="4459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ВАЖНО!</a:t>
            </a:r>
          </a:p>
          <a:p>
            <a:pPr algn="ctr"/>
            <a:r>
              <a:rPr lang="ru-RU" sz="2000" dirty="0" smtClean="0"/>
              <a:t>железы</a:t>
            </a:r>
            <a:r>
              <a:rPr lang="ru-RU" sz="2000" dirty="0" smtClean="0"/>
              <a:t> </a:t>
            </a:r>
            <a:r>
              <a:rPr lang="ru-RU" sz="2000" dirty="0"/>
              <a:t>пищеварительной системы у подростков </a:t>
            </a:r>
            <a:endParaRPr lang="ru-RU" sz="2000" dirty="0" smtClean="0"/>
          </a:p>
          <a:p>
            <a:pPr algn="ctr"/>
            <a:r>
              <a:rPr lang="ru-RU" sz="2000" dirty="0" smtClean="0"/>
              <a:t>легко повреждаются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/>
              <a:t>при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длительном эмоциональном и физическом напряжении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нарушении режима питания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труда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отдыха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4749800"/>
            <a:ext cx="72009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Гастроэнтерологические заболевания среди подростков относятся к числу </a:t>
            </a:r>
            <a:r>
              <a:rPr lang="ru-RU" dirty="0" err="1" smtClean="0"/>
              <a:t>школьно</a:t>
            </a:r>
            <a:r>
              <a:rPr lang="ru-RU" dirty="0" smtClean="0"/>
              <a:t> детерминированных.</a:t>
            </a:r>
          </a:p>
          <a:p>
            <a:r>
              <a:rPr lang="ru-RU" dirty="0" smtClean="0"/>
              <a:t>При </a:t>
            </a:r>
            <a:r>
              <a:rPr lang="ru-RU" dirty="0"/>
              <a:t>несвоевременной диагностике и </a:t>
            </a:r>
            <a:r>
              <a:rPr lang="ru-RU" dirty="0" smtClean="0"/>
              <a:t>лечении они склонны к прогрессированию.</a:t>
            </a:r>
            <a:endParaRPr lang="ru-RU" dirty="0"/>
          </a:p>
          <a:p>
            <a:r>
              <a:rPr lang="ru-RU" dirty="0"/>
              <a:t> Это необходимо иметь в виду при организации учебно-воспитательного процесса в средних и старших классах школы, в беседах с родителями по вопросам режима труда и отдыха детей.</a:t>
            </a:r>
          </a:p>
        </p:txBody>
      </p:sp>
    </p:spTree>
    <p:extLst>
      <p:ext uri="{BB962C8B-B14F-4D97-AF65-F5344CB8AC3E}">
        <p14:creationId xmlns:p14="http://schemas.microsoft.com/office/powerpoint/2010/main" val="54801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6" y="140044"/>
            <a:ext cx="6994053" cy="658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90" y="417040"/>
            <a:ext cx="2266950" cy="3733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39" y="4129947"/>
            <a:ext cx="2416647" cy="25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66357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 с гормонами = душевное равновесие </a:t>
            </a:r>
            <a:endParaRPr lang="ru-RU" sz="36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86" y="1208087"/>
            <a:ext cx="4010025" cy="2667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6098" y="945118"/>
            <a:ext cx="2578101" cy="262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эмоций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079" y="1338322"/>
            <a:ext cx="4112925" cy="2420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9400" y="938212"/>
            <a:ext cx="2282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Разумное питание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172" y="1338321"/>
            <a:ext cx="3401828" cy="2511365"/>
          </a:xfrm>
          <a:prstGeom prst="rect">
            <a:avLst/>
          </a:prstGeom>
        </p:spPr>
      </p:pic>
      <p:pic>
        <p:nvPicPr>
          <p:cNvPr id="2050" name="Picture 2" descr="https://rb.asu.ru/public/uploads/1520241233_Sports_D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" y="4144962"/>
            <a:ext cx="4283547" cy="24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4314" y="4104718"/>
            <a:ext cx="271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99484" y="898107"/>
            <a:ext cx="1441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rstatic.oshkole.ru/editor_images/109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67" y="4474050"/>
            <a:ext cx="4566645" cy="21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14857" y="4022374"/>
            <a:ext cx="608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природой и контролируемые трудности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siteapi.org/SB1NxKLHwFwwWRD9F39dGYk_Fc8=/fit-in/1400x1000/center/top/s.siteapi.org/596efcf47164ff2.ru/img/ifphv6xfxq80cwcccsowkcsocoo0k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" y="4464909"/>
            <a:ext cx="3540211" cy="23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265" y="365126"/>
            <a:ext cx="6046574" cy="7167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Нервная система</a:t>
            </a:r>
            <a:endParaRPr lang="ru-RU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005" y="1825625"/>
            <a:ext cx="5912680" cy="3504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Состояние </a:t>
            </a:r>
            <a:r>
              <a:rPr lang="ru-RU" dirty="0"/>
              <a:t>нервной системы у подростков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иное</a:t>
            </a:r>
            <a:r>
              <a:rPr lang="ru-RU" dirty="0"/>
              <a:t>, чем у взрослых и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Усиленно работают отделы, обеспечивающие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энергозатраты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адаптацию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Часто </a:t>
            </a:r>
            <a:r>
              <a:rPr lang="ru-RU" dirty="0">
                <a:solidFill>
                  <a:srgbClr val="FF0000"/>
                </a:solidFill>
              </a:rPr>
              <a:t>возбуждение</a:t>
            </a:r>
            <a:r>
              <a:rPr lang="ru-RU" dirty="0"/>
              <a:t> нервных процессов </a:t>
            </a:r>
            <a:r>
              <a:rPr lang="ru-RU" dirty="0">
                <a:solidFill>
                  <a:srgbClr val="FF0000"/>
                </a:solidFill>
              </a:rPr>
              <a:t>преобладает</a:t>
            </a:r>
            <a:r>
              <a:rPr lang="ru-RU" dirty="0"/>
              <a:t> над </a:t>
            </a:r>
            <a:r>
              <a:rPr lang="ru-RU" dirty="0" smtClean="0"/>
              <a:t>торможением</a:t>
            </a:r>
            <a:endParaRPr lang="ru-RU" dirty="0"/>
          </a:p>
          <a:p>
            <a:r>
              <a:rPr lang="ru-RU" dirty="0" smtClean="0"/>
              <a:t>Иногда реакция </a:t>
            </a:r>
            <a:r>
              <a:rPr lang="ru-RU" dirty="0"/>
              <a:t>на словесную, устную информацию бывает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замедленной или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неадекватной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00" y="304800"/>
            <a:ext cx="3370262" cy="1511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45" y="2301764"/>
            <a:ext cx="3754004" cy="2492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1" y="175655"/>
            <a:ext cx="3534032" cy="2663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0681" y="5211114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Неустойчивость нервной системы  проявляется так – </a:t>
            </a:r>
            <a:r>
              <a:rPr lang="ru-RU" dirty="0">
                <a:solidFill>
                  <a:srgbClr val="FF0000"/>
                </a:solidFill>
              </a:rPr>
              <a:t>повышенная возбудимость, выраженные эмоциональные реакции на минимальные стрессовые ситуации, потливость...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06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33363"/>
            <a:ext cx="10236200" cy="85883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Эндокринная система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9280" y="2385558"/>
            <a:ext cx="762377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99"/>
                </a:solidFill>
              </a:rPr>
              <a:t>Гормон роста</a:t>
            </a:r>
            <a:r>
              <a:rPr lang="ru-RU" sz="1400" b="1" dirty="0" smtClean="0"/>
              <a:t>/ </a:t>
            </a:r>
            <a:r>
              <a:rPr lang="ru-RU" sz="1400" dirty="0" smtClean="0"/>
              <a:t>пик11-12 лет у девочек, 13-14 годам- у мальчиков  усиливает обменные процессы.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600" b="1" dirty="0" smtClean="0">
                <a:solidFill>
                  <a:srgbClr val="990099"/>
                </a:solidFill>
              </a:rPr>
              <a:t>Стимулятор выработки гормонов корой </a:t>
            </a:r>
            <a:r>
              <a:rPr lang="ru-RU" sz="1400" dirty="0" smtClean="0"/>
              <a:t>надпочечников –  перераспределяет кровь к остро нуждающимся тканям.</a:t>
            </a:r>
          </a:p>
          <a:p>
            <a:endParaRPr lang="ru-RU" sz="1400" dirty="0" smtClean="0"/>
          </a:p>
          <a:p>
            <a:r>
              <a:rPr lang="ru-RU" sz="1400" i="1" dirty="0" smtClean="0">
                <a:solidFill>
                  <a:schemeClr val="accent1"/>
                </a:solidFill>
              </a:rPr>
              <a:t>При интенсивной физической активности с достижением состояния гипогликемии – происходит стимуляция выработки гормона роста, усиливается обмен веществ.</a:t>
            </a:r>
          </a:p>
          <a:p>
            <a:endParaRPr lang="ru-RU" sz="1400" i="1" dirty="0" smtClean="0">
              <a:solidFill>
                <a:schemeClr val="accent1"/>
              </a:solidFill>
            </a:endParaRPr>
          </a:p>
          <a:p>
            <a:r>
              <a:rPr lang="ru-RU" sz="1400" i="1" dirty="0" smtClean="0">
                <a:solidFill>
                  <a:schemeClr val="accent1"/>
                </a:solidFill>
              </a:rPr>
              <a:t> </a:t>
            </a:r>
            <a:r>
              <a:rPr lang="ru-RU" sz="1400" b="1" i="1" dirty="0" smtClean="0"/>
              <a:t>Возможно потому подросток ищет себе трудности, что через их преодоление происходит развитие</a:t>
            </a:r>
            <a:r>
              <a:rPr lang="ru-RU" sz="1400" b="1" i="1" dirty="0" smtClean="0">
                <a:solidFill>
                  <a:schemeClr val="accent1"/>
                </a:solidFill>
              </a:rPr>
              <a:t>-  </a:t>
            </a:r>
            <a:r>
              <a:rPr lang="ru-RU" sz="1400" i="1" dirty="0" smtClean="0">
                <a:solidFill>
                  <a:schemeClr val="accent1"/>
                </a:solidFill>
              </a:rPr>
              <a:t>усвоения знаний, трудовых и жизненных навыков, выработки и закрепления других социально значимых условных рефлексов.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990099"/>
                </a:solidFill>
              </a:rPr>
              <a:t>Стимулятор выработки половых гормонов</a:t>
            </a:r>
            <a:r>
              <a:rPr lang="ru-RU" sz="1400" dirty="0">
                <a:solidFill>
                  <a:srgbClr val="990099"/>
                </a:solidFill>
              </a:rPr>
              <a:t> </a:t>
            </a:r>
            <a:r>
              <a:rPr lang="ru-RU" sz="1400" dirty="0" smtClean="0">
                <a:solidFill>
                  <a:srgbClr val="990099"/>
                </a:solidFill>
              </a:rPr>
              <a:t>(ФСГ и ЛГ</a:t>
            </a:r>
            <a:r>
              <a:rPr lang="ru-RU" sz="1400" dirty="0" smtClean="0"/>
              <a:t>) у девочек начинают свою работу с 7 лет у мальчиков позже – с 8 лет</a:t>
            </a:r>
          </a:p>
          <a:p>
            <a:r>
              <a:rPr lang="ru-RU" sz="1400" dirty="0" smtClean="0"/>
              <a:t>Совместно с гормонами половых желез </a:t>
            </a:r>
            <a:r>
              <a:rPr lang="ru-RU" sz="1400" dirty="0" err="1" smtClean="0"/>
              <a:t>ростят</a:t>
            </a:r>
            <a:r>
              <a:rPr lang="ru-RU" sz="1400" dirty="0" smtClean="0"/>
              <a:t> нас по женскому и мужскому типу, стимулируют процессы полового созревания, влияют на поведение.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66" y="897925"/>
            <a:ext cx="2331206" cy="15802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65404" y="722869"/>
            <a:ext cx="8910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дирижер гормонального </a:t>
            </a:r>
            <a:r>
              <a:rPr lang="ru-RU" sz="2400" b="1" dirty="0" smtClean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оркестра – </a:t>
            </a:r>
          </a:p>
          <a:p>
            <a:pPr algn="ctr"/>
            <a:r>
              <a:rPr lang="ru-RU" sz="2400" b="1" dirty="0" err="1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гипоталямо</a:t>
            </a:r>
            <a:r>
              <a:rPr lang="ru-RU" sz="2400" b="1" dirty="0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гипофизарная </a:t>
            </a:r>
            <a:r>
              <a:rPr lang="ru-RU" sz="2400" b="1" dirty="0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b="1" dirty="0" smtClean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 крохотные железы , расположены в центральной нервной системе, отвечают за все процессы в теле человека</a:t>
            </a:r>
            <a:endParaRPr lang="ru-RU" sz="24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1" y="2385558"/>
            <a:ext cx="3638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" y="1825625"/>
            <a:ext cx="3052693" cy="2442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Подростковый возраст – сенситивно критический период развития эндокринной системы.</a:t>
            </a:r>
            <a:endParaRPr lang="ru-RU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3372" y="1825625"/>
            <a:ext cx="8050427" cy="277154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33CC"/>
                </a:solidFill>
              </a:rPr>
              <a:t>Сенситивный</a:t>
            </a:r>
            <a:r>
              <a:rPr lang="ru-RU" sz="2200" dirty="0" smtClean="0"/>
              <a:t> – </a:t>
            </a:r>
            <a:r>
              <a:rPr lang="ru-RU" sz="2200" dirty="0"/>
              <a:t>это временной диапазон, максимально благоприятный для развития той или иной функции, </a:t>
            </a:r>
            <a:r>
              <a:rPr lang="ru-RU" sz="2200" dirty="0" smtClean="0"/>
              <a:t>той </a:t>
            </a:r>
            <a:r>
              <a:rPr lang="ru-RU" sz="2200" dirty="0"/>
              <a:t>или иной способности человека</a:t>
            </a:r>
            <a:endParaRPr lang="ru-RU" sz="2200" dirty="0" smtClean="0"/>
          </a:p>
          <a:p>
            <a:r>
              <a:rPr lang="ru-RU" sz="2200" dirty="0" smtClean="0">
                <a:solidFill>
                  <a:srgbClr val="FF33CC"/>
                </a:solidFill>
              </a:rPr>
              <a:t>Критическим</a:t>
            </a:r>
            <a:r>
              <a:rPr lang="ru-RU" sz="2200" dirty="0" smtClean="0"/>
              <a:t> </a:t>
            </a:r>
            <a:r>
              <a:rPr lang="ru-RU" sz="2200" dirty="0"/>
              <a:t>периодом является и начало полового созревания (</a:t>
            </a:r>
            <a:r>
              <a:rPr lang="ru-RU" sz="2200" dirty="0" err="1"/>
              <a:t>пубертат</a:t>
            </a:r>
            <a:r>
              <a:rPr lang="ru-RU" sz="2200" dirty="0"/>
              <a:t>) – изменение нейрогуморальной регуляции организма ослабляет возможности </a:t>
            </a:r>
            <a:r>
              <a:rPr lang="ru-RU" sz="2200" dirty="0" err="1"/>
              <a:t>саморегуляции</a:t>
            </a:r>
            <a:r>
              <a:rPr lang="ru-RU" sz="2200" dirty="0"/>
              <a:t>, что совпадает по времени с повышением социальных требований к подросткам и неустойчивости их самооценки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8" y="1545614"/>
            <a:ext cx="1154618" cy="1665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8" y="3399675"/>
            <a:ext cx="1353383" cy="1913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5493" y="4732104"/>
            <a:ext cx="851951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В подростковом возрасте </a:t>
            </a:r>
            <a:endParaRPr lang="ru-RU" sz="3200" dirty="0" smtClean="0">
              <a:solidFill>
                <a:srgbClr val="990099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990099"/>
                </a:solidFill>
              </a:rPr>
              <a:t>гипоталямо</a:t>
            </a:r>
            <a:r>
              <a:rPr lang="ru-RU" sz="3200" dirty="0" smtClean="0">
                <a:solidFill>
                  <a:srgbClr val="990099"/>
                </a:solidFill>
              </a:rPr>
              <a:t>-гипофизарный </a:t>
            </a:r>
            <a:r>
              <a:rPr lang="ru-RU" sz="3200" dirty="0" smtClean="0">
                <a:solidFill>
                  <a:srgbClr val="990099"/>
                </a:solidFill>
              </a:rPr>
              <a:t>комплекс </a:t>
            </a:r>
            <a:endParaRPr lang="ru-RU" sz="3200" dirty="0" smtClean="0">
              <a:solidFill>
                <a:srgbClr val="990099"/>
              </a:solidFill>
            </a:endParaRPr>
          </a:p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имеет </a:t>
            </a:r>
            <a:r>
              <a:rPr lang="ru-RU" sz="3200" dirty="0" smtClean="0">
                <a:solidFill>
                  <a:srgbClr val="990099"/>
                </a:solidFill>
              </a:rPr>
              <a:t>низкую устойчивость </a:t>
            </a:r>
            <a:r>
              <a:rPr lang="ru-RU" sz="3200" dirty="0" smtClean="0">
                <a:solidFill>
                  <a:srgbClr val="990099"/>
                </a:solidFill>
              </a:rPr>
              <a:t>к</a:t>
            </a:r>
          </a:p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 </a:t>
            </a:r>
            <a:r>
              <a:rPr lang="ru-RU" sz="3200" dirty="0" smtClean="0">
                <a:solidFill>
                  <a:srgbClr val="990099"/>
                </a:solidFill>
              </a:rPr>
              <a:t>хроническому стрессу.</a:t>
            </a:r>
            <a:endParaRPr lang="ru-RU" sz="32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1576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Сенситивные периоды подросткового возраста</a:t>
            </a:r>
            <a:endParaRPr lang="ru-RU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547" y="1825625"/>
            <a:ext cx="7503252" cy="418928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6-7 лет и далее до 22 лет –период формирования социальных навыков</a:t>
            </a:r>
          </a:p>
          <a:p>
            <a:r>
              <a:rPr lang="ru-RU" dirty="0" smtClean="0"/>
              <a:t> Возраст </a:t>
            </a:r>
            <a:r>
              <a:rPr lang="ru-RU" dirty="0"/>
              <a:t>11-14 лет и к 15-летнему возрасту достигается максимальный </a:t>
            </a:r>
            <a:r>
              <a:rPr lang="ru-RU" dirty="0" smtClean="0"/>
              <a:t>уровень</a:t>
            </a:r>
            <a:r>
              <a:rPr lang="ru-RU" i="1" dirty="0"/>
              <a:t> проявления качества быстроты</a:t>
            </a:r>
            <a:r>
              <a:rPr lang="ru-RU" dirty="0"/>
              <a:t> </a:t>
            </a:r>
            <a:r>
              <a:rPr lang="ru-RU" i="1" dirty="0"/>
              <a:t>ловкости и гибкости</a:t>
            </a:r>
            <a:r>
              <a:rPr lang="ru-RU" dirty="0"/>
              <a:t> </a:t>
            </a:r>
          </a:p>
          <a:p>
            <a:pPr lvl="0"/>
            <a:r>
              <a:rPr lang="ru-RU" dirty="0" smtClean="0"/>
              <a:t>Период </a:t>
            </a:r>
            <a:r>
              <a:rPr lang="ru-RU" dirty="0"/>
              <a:t>развития мышечной силы в 14-17 лет, когда особенно значителен прирост силы в процессе спортивной тренировки. К возрасту 18-20 лет у юношей (у девушек - на 1-2 года раньше) достигается максимальное проявление силы основных мышечных групп, сохраняющееся примерно до 45 лет. Затем мышечная сила уменьшается по мере старения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Сенситивный </a:t>
            </a:r>
            <a:r>
              <a:rPr lang="ru-RU" i="1" dirty="0"/>
              <a:t>период выносливости</a:t>
            </a:r>
            <a:r>
              <a:rPr lang="ru-RU" dirty="0"/>
              <a:t> приходится примерно на 15-20 лет, после чего наблюдается максимальное ее </a:t>
            </a:r>
            <a:r>
              <a:rPr lang="ru-RU" dirty="0" smtClean="0"/>
              <a:t>проявление. Общая </a:t>
            </a:r>
            <a:r>
              <a:rPr lang="ru-RU" dirty="0"/>
              <a:t>выносливость к длительной работе умеренной мощности сохраняется у</a:t>
            </a:r>
            <a:r>
              <a:rPr lang="ru-RU" dirty="0" smtClean="0"/>
              <a:t> </a:t>
            </a:r>
            <a:r>
              <a:rPr lang="ru-RU" dirty="0"/>
              <a:t>человека дольше других физических качеств, снижаясь после ~55 лет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3" y="1157681"/>
            <a:ext cx="3407948" cy="2072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1" y="3276919"/>
            <a:ext cx="3417115" cy="25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97" y="0"/>
            <a:ext cx="10515600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Гормоны щитовидной железы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2918" y="5359400"/>
            <a:ext cx="6035481" cy="1193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перерыв в йодной профилактике, нарастание экологического неблагополучия, усиление стрессов привели в последние годы к значительному росту болезней щитовидной железы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6" y="1460500"/>
            <a:ext cx="6248003" cy="3898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2918" y="1384300"/>
            <a:ext cx="6114782" cy="39796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видах обмена веществ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Развитии мозга, определяют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интеллекта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Рост, вес, адаптационные возможности ( сон, ЧСС, частота дыхания)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Созревание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Иногда наблюдается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возрастное увеличение  щитовидной железы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которое чаще встречается у девочек, чем у мальчиков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 этому состоянию 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следует относиться с большим вниманием, потому что оно может маскировать различные болезни этого органа.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7600" y="572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5435600"/>
            <a:ext cx="1151552" cy="114352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0248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Признаки дефицита йода у подростка 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627" y="1202923"/>
            <a:ext cx="5235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Вялость, слабость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Зябкость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способности к обучению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концентрации внимания, памяти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умственном развитии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роста и физического развития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лишний вес, от которого сложно избавиться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58" y="1378040"/>
            <a:ext cx="6697015" cy="5022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54" y="5257280"/>
            <a:ext cx="4435004" cy="11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94019"/>
            <a:ext cx="10515600" cy="49736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Половое 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созревание</a:t>
            </a:r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0" y="762001"/>
            <a:ext cx="6400800" cy="5168900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созревание у мальчиков и девочек происходит в разные сроки.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отдельных органов и систем происходит неравномерно, особенно у девочек. Что делает их неловкими и неуклюжими.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девочек недовольны своей внешностью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подростков реакция на гормоны проявляется в виде кожных высыпаний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потливость, запах тела меняется, особенно у мальчиков.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пропорций тела у девочек начинается с 7 лет и пик ускорения роста и веса  приходится на  – 11-13 лет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 позже, с 8 лет и  интенсивный рост в 13-15 лет,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же время у мальчиков меняется голос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тринадцати-четырнадцати лет, с наступлением первой менструации, темп роста девочек резко падает, и мальчики начинают вновь обгонять их.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шестнадцати годам вес юношей значительно превосходит вес их сверстниц.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полового созревания отражает состояние нейроэндокринных механизмов регуляции организма в целом и является одним из главных показателей зрелости репродуктивной системы.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000" y="5842337"/>
            <a:ext cx="1188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подростков ростовой скачок и наступление полового созревания происходят раньше или позже, чем у большинства сверстников. В таких случаях принято говорить о несовпадении биологического и паспортного возраста, общей задержке или ускорении полового и физического развития. Эти особенности следует учитывать при построении учебных программ.</a:t>
            </a:r>
          </a:p>
        </p:txBody>
      </p:sp>
      <p:pic>
        <p:nvPicPr>
          <p:cNvPr id="5" name="Picture 3" descr="1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844119"/>
            <a:ext cx="3841661" cy="2458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266746"/>
            <a:ext cx="4102100" cy="24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Иммунная система</a:t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38" y="1262130"/>
            <a:ext cx="6645499" cy="52159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критический период развития иммунной системы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с подростковым возрастом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у мальчиков —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14-15лет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 и неблагоприятные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внешней среды могут приводить к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адаптационных возможностей иммунной системы у подростков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возможной причиной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хронических заболеваний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необходимо учитывать при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мероприятий, проводимых в образовательных учреждениях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" y="1262130"/>
            <a:ext cx="5193216" cy="33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1166</Words>
  <Application>Microsoft Office PowerPoint</Application>
  <PresentationFormat>Широкоэкранный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Нервная система</vt:lpstr>
      <vt:lpstr>Эндокринная система </vt:lpstr>
      <vt:lpstr>Подростковый возраст – сенситивно критический период развития эндокринной системы.</vt:lpstr>
      <vt:lpstr>Сенситивные периоды подросткового возраста</vt:lpstr>
      <vt:lpstr>Гормоны щитовидной железы</vt:lpstr>
      <vt:lpstr>Признаки дефицита йода у подростка </vt:lpstr>
      <vt:lpstr> Половое созревание </vt:lpstr>
      <vt:lpstr>Иммунная система </vt:lpstr>
      <vt:lpstr> Сердечно-сосудистая система в период полового созревания  </vt:lpstr>
      <vt:lpstr>Костно-мышечная система </vt:lpstr>
      <vt:lpstr>Органы дыхания </vt:lpstr>
      <vt:lpstr>Органы пищеварения </vt:lpstr>
      <vt:lpstr>Презентация PowerPoint</vt:lpstr>
      <vt:lpstr>Гармония с гормонами = душевное равновесие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2021-04-27T07:56:46Z</dcterms:created>
  <dcterms:modified xsi:type="dcterms:W3CDTF">2023-05-11T05:39:19Z</dcterms:modified>
</cp:coreProperties>
</file>